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34"/>
  </p:notesMasterIdLst>
  <p:sldIdLst>
    <p:sldId id="256" r:id="rId5"/>
    <p:sldId id="289" r:id="rId6"/>
    <p:sldId id="291" r:id="rId7"/>
    <p:sldId id="337" r:id="rId8"/>
    <p:sldId id="353" r:id="rId9"/>
    <p:sldId id="338" r:id="rId10"/>
    <p:sldId id="348" r:id="rId11"/>
    <p:sldId id="354" r:id="rId12"/>
    <p:sldId id="355" r:id="rId13"/>
    <p:sldId id="356" r:id="rId14"/>
    <p:sldId id="364" r:id="rId15"/>
    <p:sldId id="365" r:id="rId16"/>
    <p:sldId id="366" r:id="rId17"/>
    <p:sldId id="357" r:id="rId18"/>
    <p:sldId id="358" r:id="rId19"/>
    <p:sldId id="295" r:id="rId20"/>
    <p:sldId id="296" r:id="rId21"/>
    <p:sldId id="349" r:id="rId22"/>
    <p:sldId id="350" r:id="rId23"/>
    <p:sldId id="297" r:id="rId24"/>
    <p:sldId id="359" r:id="rId25"/>
    <p:sldId id="360" r:id="rId26"/>
    <p:sldId id="363" r:id="rId27"/>
    <p:sldId id="361" r:id="rId28"/>
    <p:sldId id="341" r:id="rId29"/>
    <p:sldId id="362" r:id="rId30"/>
    <p:sldId id="322" r:id="rId31"/>
    <p:sldId id="323" r:id="rId32"/>
    <p:sldId id="260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7F00"/>
    <a:srgbClr val="FF27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28" autoAdjust="0"/>
    <p:restoredTop sz="94651"/>
  </p:normalViewPr>
  <p:slideViewPr>
    <p:cSldViewPr snapToGrid="0" snapToObjects="1">
      <p:cViewPr varScale="1">
        <p:scale>
          <a:sx n="138" d="100"/>
          <a:sy n="138" d="100"/>
        </p:scale>
        <p:origin x="432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798C2-60CC-4125-A476-A0FCC5ABEA8C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B1264-E2D9-4D3A-B36E-FEBD81AD2BA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597819"/>
            <a:ext cx="8266612" cy="1272972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chemeClr val="bg1"/>
                </a:solidFill>
              </a:rPr>
              <a:t>Web Service and Database Handling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part 4  Editing and Adding Child data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5145" y="3468832"/>
            <a:ext cx="3962400" cy="1103168"/>
          </a:xfrm>
        </p:spPr>
        <p:txBody>
          <a:bodyPr>
            <a:noAutofit/>
          </a:bodyPr>
          <a:lstStyle/>
          <a:p>
            <a:pPr algn="l"/>
            <a:r>
              <a:rPr lang="en-US" sz="1600" dirty="0">
                <a:solidFill>
                  <a:srgbClr val="FFFFFF"/>
                </a:solidFill>
              </a:rPr>
              <a:t>Week 11</a:t>
            </a:r>
          </a:p>
          <a:p>
            <a:pPr algn="l"/>
            <a:r>
              <a:rPr lang="en-US" sz="1600" dirty="0">
                <a:solidFill>
                  <a:srgbClr val="C6D9F1"/>
                </a:solidFill>
              </a:rPr>
              <a:t>Program </a:t>
            </a:r>
            <a:r>
              <a:rPr lang="en-US" sz="1600" dirty="0" err="1">
                <a:solidFill>
                  <a:srgbClr val="C6D9F1"/>
                </a:solidFill>
              </a:rPr>
              <a:t>Studi</a:t>
            </a:r>
            <a:r>
              <a:rPr lang="en-US" sz="1600" dirty="0">
                <a:solidFill>
                  <a:srgbClr val="C6D9F1"/>
                </a:solidFill>
              </a:rPr>
              <a:t> </a:t>
            </a:r>
            <a:r>
              <a:rPr lang="en-US" sz="1600" dirty="0" err="1">
                <a:solidFill>
                  <a:srgbClr val="C6D9F1"/>
                </a:solidFill>
              </a:rPr>
              <a:t>Teknik</a:t>
            </a:r>
            <a:r>
              <a:rPr lang="en-US" sz="1600" dirty="0">
                <a:solidFill>
                  <a:srgbClr val="C6D9F1"/>
                </a:solidFill>
              </a:rPr>
              <a:t> </a:t>
            </a:r>
            <a:r>
              <a:rPr lang="en-US" sz="1600" dirty="0" err="1">
                <a:solidFill>
                  <a:srgbClr val="C6D9F1"/>
                </a:solidFill>
              </a:rPr>
              <a:t>Informatika</a:t>
            </a:r>
            <a:endParaRPr lang="en-US" sz="1600" dirty="0">
              <a:solidFill>
                <a:srgbClr val="C6D9F1"/>
              </a:solidFill>
            </a:endParaRPr>
          </a:p>
          <a:p>
            <a:pPr algn="l"/>
            <a:r>
              <a:rPr lang="en-US" sz="1600" dirty="0" err="1">
                <a:solidFill>
                  <a:srgbClr val="C6D9F1"/>
                </a:solidFill>
              </a:rPr>
              <a:t>Fakultas</a:t>
            </a:r>
            <a:r>
              <a:rPr lang="en-US" sz="1600" dirty="0">
                <a:solidFill>
                  <a:srgbClr val="C6D9F1"/>
                </a:solidFill>
              </a:rPr>
              <a:t> </a:t>
            </a:r>
            <a:r>
              <a:rPr lang="en-US" sz="1600" dirty="0" err="1">
                <a:solidFill>
                  <a:srgbClr val="C6D9F1"/>
                </a:solidFill>
              </a:rPr>
              <a:t>Teknik</a:t>
            </a:r>
            <a:r>
              <a:rPr lang="en-US" sz="1600" dirty="0">
                <a:solidFill>
                  <a:srgbClr val="C6D9F1"/>
                </a:solidFill>
              </a:rPr>
              <a:t> – Universitas Surabaya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799" y="1166090"/>
            <a:ext cx="5721927" cy="46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</a:rPr>
              <a:t>Emerging Technology : Flutter</a:t>
            </a:r>
          </a:p>
        </p:txBody>
      </p:sp>
    </p:spTree>
    <p:extLst>
      <p:ext uri="{BB962C8B-B14F-4D97-AF65-F5344CB8AC3E}">
        <p14:creationId xmlns:p14="http://schemas.microsoft.com/office/powerpoint/2010/main" val="210487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Edit Overview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8AB5D1-9E14-D24F-B5C0-FC07E73E5CDD}"/>
              </a:ext>
            </a:extLst>
          </p:cNvPr>
          <p:cNvSpPr/>
          <p:nvPr/>
        </p:nvSpPr>
        <p:spPr>
          <a:xfrm>
            <a:off x="155575" y="1130960"/>
            <a:ext cx="33390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TextEditingController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_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overviewCont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TextEditingController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143B60-2156-DD42-B8DD-A0829C2BC286}"/>
              </a:ext>
            </a:extLst>
          </p:cNvPr>
          <p:cNvSpPr/>
          <p:nvPr/>
        </p:nvSpPr>
        <p:spPr>
          <a:xfrm>
            <a:off x="155575" y="787374"/>
            <a:ext cx="2403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Prepare the controller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91E626-B9C2-8542-B8C4-8D1C79615DB3}"/>
              </a:ext>
            </a:extLst>
          </p:cNvPr>
          <p:cNvSpPr/>
          <p:nvPr/>
        </p:nvSpPr>
        <p:spPr>
          <a:xfrm>
            <a:off x="155575" y="1659212"/>
            <a:ext cx="198002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Update </a:t>
            </a:r>
            <a:r>
              <a:rPr lang="en-US" dirty="0" err="1"/>
              <a:t>bacaData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C7A88F-B931-4B45-AA8E-613BEDFA8FC6}"/>
              </a:ext>
            </a:extLst>
          </p:cNvPr>
          <p:cNvSpPr/>
          <p:nvPr/>
        </p:nvSpPr>
        <p:spPr>
          <a:xfrm>
            <a:off x="280656" y="2450038"/>
            <a:ext cx="41302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setState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(() {</a:t>
            </a:r>
          </a:p>
          <a:p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_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titleCont.text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_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pm!.title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_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homepageCont.text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_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pm!.homepage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_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overviewCont.text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_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pm!.overview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});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A7C7E6-D567-A440-A57E-327244AD7EF3}"/>
              </a:ext>
            </a:extLst>
          </p:cNvPr>
          <p:cNvSpPr/>
          <p:nvPr/>
        </p:nvSpPr>
        <p:spPr>
          <a:xfrm>
            <a:off x="155575" y="3827874"/>
            <a:ext cx="1710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TextFormField</a:t>
            </a:r>
            <a:r>
              <a:rPr lang="en-US" dirty="0"/>
              <a:t>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80B64E-784C-5A46-94AE-6DA7574F3C53}"/>
              </a:ext>
            </a:extLst>
          </p:cNvPr>
          <p:cNvSpPr/>
          <p:nvPr/>
        </p:nvSpPr>
        <p:spPr>
          <a:xfrm>
            <a:off x="3329950" y="2104344"/>
            <a:ext cx="423349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Padding(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padding: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EdgeInsets.all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(10),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child: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TextFormField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decoration: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InputDecoration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labelText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'Overview',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),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onChanged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(value) {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_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pm!.overview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value;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},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controller: _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overviewCont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keyboardType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TextInputType.multiline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minLines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3,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maxLines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6,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)),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B34478-4A9C-A040-BF74-C466E29297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9480" y="787374"/>
            <a:ext cx="1994520" cy="423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78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Update </a:t>
            </a:r>
            <a:r>
              <a:rPr lang="en-US" sz="3600" b="1" dirty="0" err="1">
                <a:solidFill>
                  <a:srgbClr val="000090"/>
                </a:solidFill>
              </a:rPr>
              <a:t>ReleaseDate</a:t>
            </a:r>
            <a:endParaRPr lang="en-US" sz="3600" b="1" dirty="0">
              <a:solidFill>
                <a:srgbClr val="00009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8AB5D1-9E14-D24F-B5C0-FC07E73E5CDD}"/>
              </a:ext>
            </a:extLst>
          </p:cNvPr>
          <p:cNvSpPr/>
          <p:nvPr/>
        </p:nvSpPr>
        <p:spPr>
          <a:xfrm>
            <a:off x="155575" y="1130960"/>
            <a:ext cx="80740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TextEditingController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_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releaseDate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TextEditingController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ID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en-ID" dirty="0"/>
            </a:br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143B60-2156-DD42-B8DD-A0829C2BC286}"/>
              </a:ext>
            </a:extLst>
          </p:cNvPr>
          <p:cNvSpPr/>
          <p:nvPr/>
        </p:nvSpPr>
        <p:spPr>
          <a:xfrm>
            <a:off x="155575" y="787374"/>
            <a:ext cx="2403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Prepare the controller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91E626-B9C2-8542-B8C4-8D1C79615DB3}"/>
              </a:ext>
            </a:extLst>
          </p:cNvPr>
          <p:cNvSpPr/>
          <p:nvPr/>
        </p:nvSpPr>
        <p:spPr>
          <a:xfrm>
            <a:off x="155575" y="1659212"/>
            <a:ext cx="198002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Update </a:t>
            </a:r>
            <a:r>
              <a:rPr lang="en-US" dirty="0" err="1"/>
              <a:t>bacaData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C7A88F-B931-4B45-AA8E-613BEDFA8FC6}"/>
              </a:ext>
            </a:extLst>
          </p:cNvPr>
          <p:cNvSpPr/>
          <p:nvPr/>
        </p:nvSpPr>
        <p:spPr>
          <a:xfrm>
            <a:off x="-161110" y="245003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setState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(() {</a:t>
            </a:r>
          </a:p>
          <a:p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_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titleCont.text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_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pm!.title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_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homepageCont.text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_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pm!.homepage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_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overviewCont.text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_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pm!.overview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releaseDate.text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_pm!.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release_date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});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A7C7E6-D567-A440-A57E-327244AD7EF3}"/>
              </a:ext>
            </a:extLst>
          </p:cNvPr>
          <p:cNvSpPr/>
          <p:nvPr/>
        </p:nvSpPr>
        <p:spPr>
          <a:xfrm>
            <a:off x="155575" y="3827874"/>
            <a:ext cx="17107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  <a:p>
            <a:r>
              <a:rPr lang="en-US" dirty="0" err="1"/>
              <a:t>TextFormField</a:t>
            </a:r>
            <a:r>
              <a:rPr lang="en-US" dirty="0"/>
              <a:t>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80B64E-784C-5A46-94AE-6DA7574F3C53}"/>
              </a:ext>
            </a:extLst>
          </p:cNvPr>
          <p:cNvSpPr/>
          <p:nvPr/>
        </p:nvSpPr>
        <p:spPr>
          <a:xfrm>
            <a:off x="4114800" y="787374"/>
            <a:ext cx="4572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D" sz="800" dirty="0">
                <a:solidFill>
                  <a:srgbClr val="FF0000"/>
                </a:solidFill>
              </a:rPr>
              <a:t> Padding(</a:t>
            </a:r>
          </a:p>
          <a:p>
            <a:r>
              <a:rPr lang="en-ID" sz="800" dirty="0">
                <a:solidFill>
                  <a:srgbClr val="FF0000"/>
                </a:solidFill>
              </a:rPr>
              <a:t>         padding: </a:t>
            </a:r>
            <a:r>
              <a:rPr lang="en-ID" sz="800" dirty="0" err="1">
                <a:solidFill>
                  <a:srgbClr val="FF0000"/>
                </a:solidFill>
              </a:rPr>
              <a:t>EdgeInsets.all</a:t>
            </a:r>
            <a:r>
              <a:rPr lang="en-ID" sz="800" dirty="0">
                <a:solidFill>
                  <a:srgbClr val="FF0000"/>
                </a:solidFill>
              </a:rPr>
              <a:t>(10),</a:t>
            </a:r>
          </a:p>
          <a:p>
            <a:r>
              <a:rPr lang="en-ID" sz="800" dirty="0">
                <a:solidFill>
                  <a:srgbClr val="FF0000"/>
                </a:solidFill>
              </a:rPr>
              <a:t>         child: Row(</a:t>
            </a:r>
          </a:p>
          <a:p>
            <a:r>
              <a:rPr lang="en-ID" sz="800" dirty="0">
                <a:solidFill>
                  <a:srgbClr val="FF0000"/>
                </a:solidFill>
              </a:rPr>
              <a:t>          </a:t>
            </a:r>
            <a:r>
              <a:rPr lang="en-ID" sz="800" dirty="0" err="1">
                <a:solidFill>
                  <a:srgbClr val="FF0000"/>
                </a:solidFill>
              </a:rPr>
              <a:t>mainAxisAlignment</a:t>
            </a:r>
            <a:r>
              <a:rPr lang="en-ID" sz="800" dirty="0">
                <a:solidFill>
                  <a:srgbClr val="FF0000"/>
                </a:solidFill>
              </a:rPr>
              <a:t>: </a:t>
            </a:r>
            <a:r>
              <a:rPr lang="en-ID" sz="800" dirty="0" err="1">
                <a:solidFill>
                  <a:srgbClr val="FF0000"/>
                </a:solidFill>
              </a:rPr>
              <a:t>MainAxisAlignment.start</a:t>
            </a:r>
            <a:r>
              <a:rPr lang="en-ID" sz="800" dirty="0">
                <a:solidFill>
                  <a:srgbClr val="FF0000"/>
                </a:solidFill>
              </a:rPr>
              <a:t>,</a:t>
            </a:r>
          </a:p>
          <a:p>
            <a:r>
              <a:rPr lang="en-ID" sz="800" dirty="0">
                <a:solidFill>
                  <a:srgbClr val="FF0000"/>
                </a:solidFill>
              </a:rPr>
              <a:t>          children: [</a:t>
            </a:r>
          </a:p>
          <a:p>
            <a:r>
              <a:rPr lang="en-ID" sz="800" dirty="0">
                <a:solidFill>
                  <a:srgbClr val="FF0000"/>
                </a:solidFill>
              </a:rPr>
              <a:t>           Expanded(</a:t>
            </a:r>
          </a:p>
          <a:p>
            <a:r>
              <a:rPr lang="en-ID" sz="800" dirty="0">
                <a:solidFill>
                  <a:srgbClr val="FF0000"/>
                </a:solidFill>
              </a:rPr>
              <a:t>             child: </a:t>
            </a:r>
            <a:r>
              <a:rPr lang="en-ID" sz="800" dirty="0" err="1">
                <a:solidFill>
                  <a:srgbClr val="FF0000"/>
                </a:solidFill>
              </a:rPr>
              <a:t>TextFormField</a:t>
            </a:r>
            <a:r>
              <a:rPr lang="en-ID" sz="800" dirty="0">
                <a:solidFill>
                  <a:srgbClr val="FF0000"/>
                </a:solidFill>
              </a:rPr>
              <a:t>(</a:t>
            </a:r>
          </a:p>
          <a:p>
            <a:r>
              <a:rPr lang="en-ID" sz="800" dirty="0">
                <a:solidFill>
                  <a:srgbClr val="FF0000"/>
                </a:solidFill>
              </a:rPr>
              <a:t>            decoration: </a:t>
            </a:r>
            <a:r>
              <a:rPr lang="en-ID" sz="800" dirty="0" err="1">
                <a:solidFill>
                  <a:srgbClr val="FF0000"/>
                </a:solidFill>
              </a:rPr>
              <a:t>const</a:t>
            </a:r>
            <a:r>
              <a:rPr lang="en-ID" sz="800" dirty="0">
                <a:solidFill>
                  <a:srgbClr val="FF0000"/>
                </a:solidFill>
              </a:rPr>
              <a:t> </a:t>
            </a:r>
            <a:r>
              <a:rPr lang="en-ID" sz="800" dirty="0" err="1">
                <a:solidFill>
                  <a:srgbClr val="FF0000"/>
                </a:solidFill>
              </a:rPr>
              <a:t>InputDecoration</a:t>
            </a:r>
            <a:r>
              <a:rPr lang="en-ID" sz="800" dirty="0">
                <a:solidFill>
                  <a:srgbClr val="FF0000"/>
                </a:solidFill>
              </a:rPr>
              <a:t>(</a:t>
            </a:r>
          </a:p>
          <a:p>
            <a:r>
              <a:rPr lang="en-ID" sz="800" dirty="0">
                <a:solidFill>
                  <a:srgbClr val="FF0000"/>
                </a:solidFill>
              </a:rPr>
              <a:t>             </a:t>
            </a:r>
            <a:r>
              <a:rPr lang="en-ID" sz="800" dirty="0" err="1">
                <a:solidFill>
                  <a:srgbClr val="FF0000"/>
                </a:solidFill>
              </a:rPr>
              <a:t>labelText</a:t>
            </a:r>
            <a:r>
              <a:rPr lang="en-ID" sz="800" dirty="0">
                <a:solidFill>
                  <a:srgbClr val="FF0000"/>
                </a:solidFill>
              </a:rPr>
              <a:t>: 'Release Date',</a:t>
            </a:r>
          </a:p>
          <a:p>
            <a:r>
              <a:rPr lang="en-ID" sz="800" dirty="0">
                <a:solidFill>
                  <a:srgbClr val="FF0000"/>
                </a:solidFill>
              </a:rPr>
              <a:t>            ),</a:t>
            </a:r>
          </a:p>
          <a:p>
            <a:r>
              <a:rPr lang="en-ID" sz="800" dirty="0">
                <a:solidFill>
                  <a:srgbClr val="FF0000"/>
                </a:solidFill>
              </a:rPr>
              <a:t>            controller: _</a:t>
            </a:r>
            <a:r>
              <a:rPr lang="en-ID" sz="800" dirty="0" err="1">
                <a:solidFill>
                  <a:srgbClr val="FF0000"/>
                </a:solidFill>
              </a:rPr>
              <a:t>releaseDate</a:t>
            </a:r>
            <a:r>
              <a:rPr lang="en-ID" sz="800" dirty="0">
                <a:solidFill>
                  <a:srgbClr val="FF0000"/>
                </a:solidFill>
              </a:rPr>
              <a:t>,</a:t>
            </a:r>
          </a:p>
          <a:p>
            <a:r>
              <a:rPr lang="en-ID" sz="800" dirty="0">
                <a:solidFill>
                  <a:srgbClr val="FF0000"/>
                </a:solidFill>
              </a:rPr>
              <a:t>           )),</a:t>
            </a:r>
          </a:p>
          <a:p>
            <a:r>
              <a:rPr lang="en-ID" sz="800" dirty="0">
                <a:solidFill>
                  <a:srgbClr val="FF0000"/>
                </a:solidFill>
              </a:rPr>
              <a:t>           </a:t>
            </a:r>
            <a:r>
              <a:rPr lang="en-ID" sz="800" dirty="0" err="1">
                <a:solidFill>
                  <a:srgbClr val="FF0000"/>
                </a:solidFill>
              </a:rPr>
              <a:t>ElevatedButton</a:t>
            </a:r>
            <a:r>
              <a:rPr lang="en-ID" sz="800" dirty="0">
                <a:solidFill>
                  <a:srgbClr val="FF0000"/>
                </a:solidFill>
              </a:rPr>
              <a:t>(</a:t>
            </a:r>
          </a:p>
          <a:p>
            <a:r>
              <a:rPr lang="en-ID" sz="800" dirty="0">
                <a:solidFill>
                  <a:srgbClr val="FF0000"/>
                </a:solidFill>
              </a:rPr>
              <a:t>             </a:t>
            </a:r>
            <a:r>
              <a:rPr lang="en-ID" sz="800" dirty="0" err="1">
                <a:solidFill>
                  <a:srgbClr val="FF0000"/>
                </a:solidFill>
              </a:rPr>
              <a:t>onPressed</a:t>
            </a:r>
            <a:r>
              <a:rPr lang="en-ID" sz="800" dirty="0">
                <a:solidFill>
                  <a:srgbClr val="FF0000"/>
                </a:solidFill>
              </a:rPr>
              <a:t>: () {</a:t>
            </a:r>
          </a:p>
          <a:p>
            <a:r>
              <a:rPr lang="en-ID" sz="800" dirty="0">
                <a:solidFill>
                  <a:srgbClr val="FF0000"/>
                </a:solidFill>
              </a:rPr>
              <a:t>              </a:t>
            </a:r>
            <a:r>
              <a:rPr lang="en-ID" sz="800" dirty="0" err="1">
                <a:solidFill>
                  <a:srgbClr val="FF0000"/>
                </a:solidFill>
              </a:rPr>
              <a:t>showDatePicker</a:t>
            </a:r>
            <a:r>
              <a:rPr lang="en-ID" sz="800" dirty="0">
                <a:solidFill>
                  <a:srgbClr val="FF0000"/>
                </a:solidFill>
              </a:rPr>
              <a:t>(</a:t>
            </a:r>
          </a:p>
          <a:p>
            <a:r>
              <a:rPr lang="en-ID" sz="800" dirty="0">
                <a:solidFill>
                  <a:srgbClr val="FF0000"/>
                </a:solidFill>
              </a:rPr>
              <a:t>                  context: context,</a:t>
            </a:r>
          </a:p>
          <a:p>
            <a:r>
              <a:rPr lang="en-ID" sz="800" dirty="0">
                <a:solidFill>
                  <a:srgbClr val="FF0000"/>
                </a:solidFill>
              </a:rPr>
              <a:t>                  </a:t>
            </a:r>
            <a:r>
              <a:rPr lang="en-ID" sz="800" dirty="0" err="1">
                <a:solidFill>
                  <a:srgbClr val="FF0000"/>
                </a:solidFill>
              </a:rPr>
              <a:t>initialDate</a:t>
            </a:r>
            <a:r>
              <a:rPr lang="en-ID" sz="800" dirty="0">
                <a:solidFill>
                  <a:srgbClr val="FF0000"/>
                </a:solidFill>
              </a:rPr>
              <a:t>: </a:t>
            </a:r>
            <a:r>
              <a:rPr lang="en-ID" sz="800" dirty="0" err="1">
                <a:solidFill>
                  <a:srgbClr val="FF0000"/>
                </a:solidFill>
              </a:rPr>
              <a:t>DateTime.now</a:t>
            </a:r>
            <a:r>
              <a:rPr lang="en-ID" sz="800" dirty="0">
                <a:solidFill>
                  <a:srgbClr val="FF0000"/>
                </a:solidFill>
              </a:rPr>
              <a:t>(),</a:t>
            </a:r>
          </a:p>
          <a:p>
            <a:r>
              <a:rPr lang="en-ID" sz="800" dirty="0">
                <a:solidFill>
                  <a:srgbClr val="FF0000"/>
                </a:solidFill>
              </a:rPr>
              <a:t>                  </a:t>
            </a:r>
            <a:r>
              <a:rPr lang="en-ID" sz="800" dirty="0" err="1">
                <a:solidFill>
                  <a:srgbClr val="FF0000"/>
                </a:solidFill>
              </a:rPr>
              <a:t>firstDate</a:t>
            </a:r>
            <a:r>
              <a:rPr lang="en-ID" sz="800" dirty="0">
                <a:solidFill>
                  <a:srgbClr val="FF0000"/>
                </a:solidFill>
              </a:rPr>
              <a:t>: </a:t>
            </a:r>
            <a:r>
              <a:rPr lang="en-ID" sz="800" dirty="0" err="1">
                <a:solidFill>
                  <a:srgbClr val="FF0000"/>
                </a:solidFill>
              </a:rPr>
              <a:t>DateTime</a:t>
            </a:r>
            <a:r>
              <a:rPr lang="en-ID" sz="800" dirty="0">
                <a:solidFill>
                  <a:srgbClr val="FF0000"/>
                </a:solidFill>
              </a:rPr>
              <a:t>(2000),</a:t>
            </a:r>
          </a:p>
          <a:p>
            <a:r>
              <a:rPr lang="en-ID" sz="800" dirty="0">
                <a:solidFill>
                  <a:srgbClr val="FF0000"/>
                </a:solidFill>
              </a:rPr>
              <a:t>                  </a:t>
            </a:r>
            <a:r>
              <a:rPr lang="en-ID" sz="800" dirty="0" err="1">
                <a:solidFill>
                  <a:srgbClr val="FF0000"/>
                </a:solidFill>
              </a:rPr>
              <a:t>lastDate</a:t>
            </a:r>
            <a:r>
              <a:rPr lang="en-ID" sz="800" dirty="0">
                <a:solidFill>
                  <a:srgbClr val="FF0000"/>
                </a:solidFill>
              </a:rPr>
              <a:t>: </a:t>
            </a:r>
            <a:r>
              <a:rPr lang="en-ID" sz="800" dirty="0" err="1">
                <a:solidFill>
                  <a:srgbClr val="FF0000"/>
                </a:solidFill>
              </a:rPr>
              <a:t>DateTime</a:t>
            </a:r>
            <a:r>
              <a:rPr lang="en-ID" sz="800" dirty="0">
                <a:solidFill>
                  <a:srgbClr val="FF0000"/>
                </a:solidFill>
              </a:rPr>
              <a:t>(2200))</a:t>
            </a:r>
          </a:p>
          <a:p>
            <a:r>
              <a:rPr lang="en-ID" sz="800" dirty="0">
                <a:solidFill>
                  <a:srgbClr val="FF0000"/>
                </a:solidFill>
              </a:rPr>
              <a:t>                .then((value) {</a:t>
            </a:r>
          </a:p>
          <a:p>
            <a:r>
              <a:rPr lang="en-ID" sz="800" dirty="0">
                <a:solidFill>
                  <a:srgbClr val="FF0000"/>
                </a:solidFill>
              </a:rPr>
              <a:t>               </a:t>
            </a:r>
            <a:r>
              <a:rPr lang="en-ID" sz="800" dirty="0" err="1">
                <a:solidFill>
                  <a:srgbClr val="FF0000"/>
                </a:solidFill>
              </a:rPr>
              <a:t>setState</a:t>
            </a:r>
            <a:r>
              <a:rPr lang="en-ID" sz="800" dirty="0">
                <a:solidFill>
                  <a:srgbClr val="FF0000"/>
                </a:solidFill>
              </a:rPr>
              <a:t>(() {</a:t>
            </a:r>
          </a:p>
          <a:p>
            <a:r>
              <a:rPr lang="en-ID" sz="800" dirty="0">
                <a:solidFill>
                  <a:srgbClr val="FF0000"/>
                </a:solidFill>
              </a:rPr>
              <a:t>                _</a:t>
            </a:r>
            <a:r>
              <a:rPr lang="en-ID" sz="800" dirty="0" err="1">
                <a:solidFill>
                  <a:srgbClr val="FF0000"/>
                </a:solidFill>
              </a:rPr>
              <a:t>releaseDate.text</a:t>
            </a:r>
            <a:r>
              <a:rPr lang="en-ID" sz="800" dirty="0">
                <a:solidFill>
                  <a:srgbClr val="FF0000"/>
                </a:solidFill>
              </a:rPr>
              <a:t> =</a:t>
            </a:r>
          </a:p>
          <a:p>
            <a:r>
              <a:rPr lang="en-ID" sz="800" dirty="0">
                <a:solidFill>
                  <a:srgbClr val="FF0000"/>
                </a:solidFill>
              </a:rPr>
              <a:t>                  </a:t>
            </a:r>
            <a:r>
              <a:rPr lang="en-ID" sz="800" dirty="0" err="1">
                <a:solidFill>
                  <a:srgbClr val="FF0000"/>
                </a:solidFill>
              </a:rPr>
              <a:t>value.toString</a:t>
            </a:r>
            <a:r>
              <a:rPr lang="en-ID" sz="800" dirty="0">
                <a:solidFill>
                  <a:srgbClr val="FF0000"/>
                </a:solidFill>
              </a:rPr>
              <a:t>().substring(0, 10);</a:t>
            </a:r>
          </a:p>
          <a:p>
            <a:r>
              <a:rPr lang="en-ID" sz="800" dirty="0">
                <a:solidFill>
                  <a:srgbClr val="FF0000"/>
                </a:solidFill>
              </a:rPr>
              <a:t>               });</a:t>
            </a:r>
          </a:p>
          <a:p>
            <a:r>
              <a:rPr lang="en-ID" sz="800" dirty="0">
                <a:solidFill>
                  <a:srgbClr val="FF0000"/>
                </a:solidFill>
              </a:rPr>
              <a:t>              });</a:t>
            </a:r>
          </a:p>
          <a:p>
            <a:r>
              <a:rPr lang="en-ID" sz="800" dirty="0">
                <a:solidFill>
                  <a:srgbClr val="FF0000"/>
                </a:solidFill>
              </a:rPr>
              <a:t>             },</a:t>
            </a:r>
          </a:p>
          <a:p>
            <a:r>
              <a:rPr lang="en-ID" sz="800" dirty="0">
                <a:solidFill>
                  <a:srgbClr val="FF0000"/>
                </a:solidFill>
              </a:rPr>
              <a:t>             child: Icon(</a:t>
            </a:r>
          </a:p>
          <a:p>
            <a:r>
              <a:rPr lang="en-ID" sz="800" dirty="0">
                <a:solidFill>
                  <a:srgbClr val="FF0000"/>
                </a:solidFill>
              </a:rPr>
              <a:t>              </a:t>
            </a:r>
            <a:r>
              <a:rPr lang="en-ID" sz="800" dirty="0" err="1">
                <a:solidFill>
                  <a:srgbClr val="FF0000"/>
                </a:solidFill>
              </a:rPr>
              <a:t>Icons.calendar_today_sharp</a:t>
            </a:r>
            <a:r>
              <a:rPr lang="en-ID" sz="800" dirty="0">
                <a:solidFill>
                  <a:srgbClr val="FF0000"/>
                </a:solidFill>
              </a:rPr>
              <a:t>,</a:t>
            </a:r>
          </a:p>
          <a:p>
            <a:r>
              <a:rPr lang="en-ID" sz="800" dirty="0">
                <a:solidFill>
                  <a:srgbClr val="FF0000"/>
                </a:solidFill>
              </a:rPr>
              <a:t>              </a:t>
            </a:r>
            <a:r>
              <a:rPr lang="en-ID" sz="800" dirty="0" err="1">
                <a:solidFill>
                  <a:srgbClr val="FF0000"/>
                </a:solidFill>
              </a:rPr>
              <a:t>color</a:t>
            </a:r>
            <a:r>
              <a:rPr lang="en-ID" sz="800" dirty="0">
                <a:solidFill>
                  <a:srgbClr val="FF0000"/>
                </a:solidFill>
              </a:rPr>
              <a:t>: </a:t>
            </a:r>
            <a:r>
              <a:rPr lang="en-ID" sz="800" dirty="0" err="1">
                <a:solidFill>
                  <a:srgbClr val="FF0000"/>
                </a:solidFill>
              </a:rPr>
              <a:t>Colors.white</a:t>
            </a:r>
            <a:r>
              <a:rPr lang="en-ID" sz="800" dirty="0">
                <a:solidFill>
                  <a:srgbClr val="FF0000"/>
                </a:solidFill>
              </a:rPr>
              <a:t>,</a:t>
            </a:r>
          </a:p>
          <a:p>
            <a:r>
              <a:rPr lang="en-ID" sz="800" dirty="0">
                <a:solidFill>
                  <a:srgbClr val="FF0000"/>
                </a:solidFill>
              </a:rPr>
              <a:t>              size: 24.0,</a:t>
            </a:r>
          </a:p>
          <a:p>
            <a:r>
              <a:rPr lang="en-ID" sz="800" dirty="0">
                <a:solidFill>
                  <a:srgbClr val="FF0000"/>
                </a:solidFill>
              </a:rPr>
              <a:t>             ))</a:t>
            </a:r>
          </a:p>
          <a:p>
            <a:r>
              <a:rPr lang="en-ID" sz="800" dirty="0">
                <a:solidFill>
                  <a:srgbClr val="FF0000"/>
                </a:solidFill>
              </a:rPr>
              <a:t>          ],</a:t>
            </a:r>
          </a:p>
          <a:p>
            <a:r>
              <a:rPr lang="en-ID" sz="800" dirty="0">
                <a:solidFill>
                  <a:srgbClr val="FF0000"/>
                </a:solidFill>
              </a:rPr>
              <a:t>         )),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EDA15B-BF09-6C4A-91AD-353F804822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9646" y="721405"/>
            <a:ext cx="2028779" cy="415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2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Update Runtime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8AB5D1-9E14-D24F-B5C0-FC07E73E5CDD}"/>
              </a:ext>
            </a:extLst>
          </p:cNvPr>
          <p:cNvSpPr/>
          <p:nvPr/>
        </p:nvSpPr>
        <p:spPr>
          <a:xfrm>
            <a:off x="155576" y="1130960"/>
            <a:ext cx="413215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TextEditingController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_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runtimeCont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TextEditingController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ID" dirty="0"/>
            </a:br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143B60-2156-DD42-B8DD-A0829C2BC286}"/>
              </a:ext>
            </a:extLst>
          </p:cNvPr>
          <p:cNvSpPr/>
          <p:nvPr/>
        </p:nvSpPr>
        <p:spPr>
          <a:xfrm>
            <a:off x="155575" y="787374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Prepare variable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91E626-B9C2-8542-B8C4-8D1C79615DB3}"/>
              </a:ext>
            </a:extLst>
          </p:cNvPr>
          <p:cNvSpPr/>
          <p:nvPr/>
        </p:nvSpPr>
        <p:spPr>
          <a:xfrm>
            <a:off x="155575" y="1659212"/>
            <a:ext cx="19800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  <a:p>
            <a:r>
              <a:rPr lang="en-US" dirty="0"/>
              <a:t>Update </a:t>
            </a:r>
            <a:r>
              <a:rPr lang="en-US" dirty="0" err="1"/>
              <a:t>bacaData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C7A88F-B931-4B45-AA8E-613BEDFA8FC6}"/>
              </a:ext>
            </a:extLst>
          </p:cNvPr>
          <p:cNvSpPr/>
          <p:nvPr/>
        </p:nvSpPr>
        <p:spPr>
          <a:xfrm>
            <a:off x="-150396" y="226649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setState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(() {</a:t>
            </a:r>
          </a:p>
          <a:p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		_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titleCont.text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_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pm!.title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_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homepageCont.text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_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pm!.homepage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_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overviewCont.text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_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pm!.overview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_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releaseDate.text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_pm!.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release_date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runtimeCont.text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_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pm!.runtime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});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A7C7E6-D567-A440-A57E-327244AD7EF3}"/>
              </a:ext>
            </a:extLst>
          </p:cNvPr>
          <p:cNvSpPr/>
          <p:nvPr/>
        </p:nvSpPr>
        <p:spPr>
          <a:xfrm>
            <a:off x="155575" y="3827874"/>
            <a:ext cx="17749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  <a:p>
            <a:r>
              <a:rPr lang="en-US" dirty="0" err="1"/>
              <a:t>TextFormField</a:t>
            </a:r>
            <a:r>
              <a:rPr lang="en-US" dirty="0"/>
              <a:t> 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80B64E-784C-5A46-94AE-6DA7574F3C53}"/>
              </a:ext>
            </a:extLst>
          </p:cNvPr>
          <p:cNvSpPr/>
          <p:nvPr/>
        </p:nvSpPr>
        <p:spPr>
          <a:xfrm>
            <a:off x="4146666" y="721406"/>
            <a:ext cx="484175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Padding(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padding: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EdgeInsets.all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(10),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child: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TextFormField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inputFormatters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&lt;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TextInputFormatter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&gt;[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FilteringTextInputFormatter.digitsOnly</a:t>
            </a:r>
            <a:endParaRPr lang="en-ID" sz="1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],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decoration: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InputDecoration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labelText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'Runtime',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),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controller: _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runtimeCont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validator: (value) {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if (value == null ||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value.isEmpty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return 'Runtime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harus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diisi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}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return null;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},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)),</a:t>
            </a:r>
          </a:p>
        </p:txBody>
      </p:sp>
    </p:spTree>
    <p:extLst>
      <p:ext uri="{BB962C8B-B14F-4D97-AF65-F5344CB8AC3E}">
        <p14:creationId xmlns:p14="http://schemas.microsoft.com/office/powerpoint/2010/main" val="921400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Update URL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8AB5D1-9E14-D24F-B5C0-FC07E73E5CDD}"/>
              </a:ext>
            </a:extLst>
          </p:cNvPr>
          <p:cNvSpPr/>
          <p:nvPr/>
        </p:nvSpPr>
        <p:spPr>
          <a:xfrm>
            <a:off x="155576" y="1130960"/>
            <a:ext cx="385036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TextEditingController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_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urlCont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TextEditingController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ID" dirty="0"/>
            </a:br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143B60-2156-DD42-B8DD-A0829C2BC286}"/>
              </a:ext>
            </a:extLst>
          </p:cNvPr>
          <p:cNvSpPr/>
          <p:nvPr/>
        </p:nvSpPr>
        <p:spPr>
          <a:xfrm>
            <a:off x="155575" y="787374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Prepare variable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91E626-B9C2-8542-B8C4-8D1C79615DB3}"/>
              </a:ext>
            </a:extLst>
          </p:cNvPr>
          <p:cNvSpPr/>
          <p:nvPr/>
        </p:nvSpPr>
        <p:spPr>
          <a:xfrm>
            <a:off x="155575" y="1659212"/>
            <a:ext cx="19800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  <a:p>
            <a:r>
              <a:rPr lang="en-US" dirty="0"/>
              <a:t>Update </a:t>
            </a:r>
            <a:r>
              <a:rPr lang="en-US" dirty="0" err="1"/>
              <a:t>bacaData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C7A88F-B931-4B45-AA8E-613BEDFA8FC6}"/>
              </a:ext>
            </a:extLst>
          </p:cNvPr>
          <p:cNvSpPr/>
          <p:nvPr/>
        </p:nvSpPr>
        <p:spPr>
          <a:xfrm>
            <a:off x="-150396" y="226649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setState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(() {</a:t>
            </a:r>
          </a:p>
          <a:p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		_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titleCont.text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_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pm!.title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_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homepageCont.text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_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pm!.homepage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_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overviewCont.text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_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pm!.overview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_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releaseDate.text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_pm!.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release_date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_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runtimeCont.text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_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pm!.runtime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_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urlCont.text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=_pm!.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	});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A7C7E6-D567-A440-A57E-327244AD7EF3}"/>
              </a:ext>
            </a:extLst>
          </p:cNvPr>
          <p:cNvSpPr/>
          <p:nvPr/>
        </p:nvSpPr>
        <p:spPr>
          <a:xfrm>
            <a:off x="155575" y="3827874"/>
            <a:ext cx="17749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  <a:p>
            <a:r>
              <a:rPr lang="en-US" dirty="0" err="1"/>
              <a:t>TextFormField</a:t>
            </a:r>
            <a:r>
              <a:rPr lang="en-US" dirty="0"/>
              <a:t> 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80B64E-784C-5A46-94AE-6DA7574F3C53}"/>
              </a:ext>
            </a:extLst>
          </p:cNvPr>
          <p:cNvSpPr/>
          <p:nvPr/>
        </p:nvSpPr>
        <p:spPr>
          <a:xfrm>
            <a:off x="4146666" y="160338"/>
            <a:ext cx="4841758" cy="3985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Padding(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padding: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EdgeInsets.all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(10),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child: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TextFormField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decoration: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InputDecoration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labelText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'URL Poster',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),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onChanged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(value) {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validateImage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(value).then((v) {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setState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(() {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});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}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);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},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controller: _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urlCont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validator: (value) {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if (value == null || !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Uri.parse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(value).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isAbsolute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	return '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alamat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salah';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}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return null;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	},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if(_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urlCont.text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!='')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Image.network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(_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urlCont.text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0932F70-6EAB-6843-81C8-5E33300805DA}"/>
              </a:ext>
            </a:extLst>
          </p:cNvPr>
          <p:cNvSpPr/>
          <p:nvPr/>
        </p:nvSpPr>
        <p:spPr>
          <a:xfrm>
            <a:off x="5408023" y="1393371"/>
            <a:ext cx="1297577" cy="16847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399798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The Web service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8AB5D1-9E14-D24F-B5C0-FC07E73E5CDD}"/>
              </a:ext>
            </a:extLst>
          </p:cNvPr>
          <p:cNvSpPr/>
          <p:nvPr/>
        </p:nvSpPr>
        <p:spPr>
          <a:xfrm>
            <a:off x="307975" y="1169769"/>
            <a:ext cx="842989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dirty="0">
                <a:solidFill>
                  <a:srgbClr val="FF0000"/>
                </a:solidFill>
              </a:rPr>
              <a:t>extract($_POST);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$</a:t>
            </a:r>
            <a:r>
              <a:rPr lang="en-ID" sz="1200" dirty="0" err="1">
                <a:solidFill>
                  <a:srgbClr val="FF0000"/>
                </a:solidFill>
              </a:rPr>
              <a:t>sql</a:t>
            </a:r>
            <a:r>
              <a:rPr lang="en-ID" sz="1200" dirty="0">
                <a:solidFill>
                  <a:srgbClr val="FF0000"/>
                </a:solidFill>
              </a:rPr>
              <a:t>="UPDATE movie set title=? , overview=?,  runtime=?,</a:t>
            </a:r>
            <a:r>
              <a:rPr lang="en-ID" sz="1200" dirty="0" err="1">
                <a:solidFill>
                  <a:srgbClr val="FF0000"/>
                </a:solidFill>
              </a:rPr>
              <a:t>release_date</a:t>
            </a:r>
            <a:r>
              <a:rPr lang="en-ID" sz="1200" dirty="0">
                <a:solidFill>
                  <a:srgbClr val="FF0000"/>
                </a:solidFill>
              </a:rPr>
              <a:t>=?,homepage=?, </a:t>
            </a:r>
            <a:r>
              <a:rPr lang="en-ID" sz="1200" dirty="0" err="1">
                <a:solidFill>
                  <a:srgbClr val="FF0000"/>
                </a:solidFill>
              </a:rPr>
              <a:t>url</a:t>
            </a:r>
            <a:r>
              <a:rPr lang="en-ID" sz="1200" dirty="0">
                <a:solidFill>
                  <a:srgbClr val="FF0000"/>
                </a:solidFill>
              </a:rPr>
              <a:t>=? where </a:t>
            </a:r>
            <a:r>
              <a:rPr lang="en-ID" sz="1200" dirty="0" err="1">
                <a:solidFill>
                  <a:srgbClr val="FF0000"/>
                </a:solidFill>
              </a:rPr>
              <a:t>movie_id</a:t>
            </a:r>
            <a:r>
              <a:rPr lang="en-ID" sz="1200" dirty="0">
                <a:solidFill>
                  <a:srgbClr val="FF0000"/>
                </a:solidFill>
              </a:rPr>
              <a:t>=?";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$</a:t>
            </a:r>
            <a:r>
              <a:rPr lang="en-ID" sz="1200" dirty="0" err="1">
                <a:solidFill>
                  <a:srgbClr val="FF0000"/>
                </a:solidFill>
              </a:rPr>
              <a:t>stmt</a:t>
            </a:r>
            <a:r>
              <a:rPr lang="en-ID" sz="1200" dirty="0">
                <a:solidFill>
                  <a:srgbClr val="FF0000"/>
                </a:solidFill>
              </a:rPr>
              <a:t>=$conn-&gt;prepare($</a:t>
            </a:r>
            <a:r>
              <a:rPr lang="en-ID" sz="1200" dirty="0" err="1">
                <a:solidFill>
                  <a:srgbClr val="FF0000"/>
                </a:solidFill>
              </a:rPr>
              <a:t>sql</a:t>
            </a:r>
            <a:r>
              <a:rPr lang="en-ID" sz="1200" dirty="0">
                <a:solidFill>
                  <a:srgbClr val="FF0000"/>
                </a:solidFill>
              </a:rPr>
              <a:t>);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$</a:t>
            </a:r>
            <a:r>
              <a:rPr lang="en-ID" sz="1200" dirty="0" err="1">
                <a:solidFill>
                  <a:srgbClr val="FF0000"/>
                </a:solidFill>
              </a:rPr>
              <a:t>stmt</a:t>
            </a:r>
            <a:r>
              <a:rPr lang="en-ID" sz="1200" dirty="0">
                <a:solidFill>
                  <a:srgbClr val="FF0000"/>
                </a:solidFill>
              </a:rPr>
              <a:t>-&gt;</a:t>
            </a:r>
            <a:r>
              <a:rPr lang="en-ID" sz="1200" dirty="0" err="1">
                <a:solidFill>
                  <a:srgbClr val="FF0000"/>
                </a:solidFill>
              </a:rPr>
              <a:t>bind_param</a:t>
            </a:r>
            <a:r>
              <a:rPr lang="en-ID" sz="1200" dirty="0">
                <a:solidFill>
                  <a:srgbClr val="FF0000"/>
                </a:solidFill>
              </a:rPr>
              <a:t>("ssisssi",$title,$overview,$runtime,$release_date,$homepage,$url,$movie_id);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$</a:t>
            </a:r>
            <a:r>
              <a:rPr lang="en-ID" sz="1200" dirty="0" err="1">
                <a:solidFill>
                  <a:srgbClr val="FF0000"/>
                </a:solidFill>
              </a:rPr>
              <a:t>stmt</a:t>
            </a:r>
            <a:r>
              <a:rPr lang="en-ID" sz="1200" dirty="0">
                <a:solidFill>
                  <a:srgbClr val="FF0000"/>
                </a:solidFill>
              </a:rPr>
              <a:t>-&gt;execute();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if ($</a:t>
            </a:r>
            <a:r>
              <a:rPr lang="en-ID" sz="1200" dirty="0" err="1">
                <a:solidFill>
                  <a:srgbClr val="FF0000"/>
                </a:solidFill>
              </a:rPr>
              <a:t>stmt</a:t>
            </a:r>
            <a:r>
              <a:rPr lang="en-ID" sz="1200" dirty="0">
                <a:solidFill>
                  <a:srgbClr val="FF0000"/>
                </a:solidFill>
              </a:rPr>
              <a:t>-&gt;</a:t>
            </a:r>
            <a:r>
              <a:rPr lang="en-ID" sz="1200" dirty="0" err="1">
                <a:solidFill>
                  <a:srgbClr val="FF0000"/>
                </a:solidFill>
              </a:rPr>
              <a:t>affected_rows</a:t>
            </a:r>
            <a:r>
              <a:rPr lang="en-ID" sz="1200" dirty="0">
                <a:solidFill>
                  <a:srgbClr val="FF0000"/>
                </a:solidFill>
              </a:rPr>
              <a:t> &gt; 0) {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    $</a:t>
            </a:r>
            <a:r>
              <a:rPr lang="en-ID" sz="1200" dirty="0" err="1">
                <a:solidFill>
                  <a:srgbClr val="FF0000"/>
                </a:solidFill>
              </a:rPr>
              <a:t>arr</a:t>
            </a:r>
            <a:r>
              <a:rPr lang="en-ID" sz="1200" dirty="0">
                <a:solidFill>
                  <a:srgbClr val="FF0000"/>
                </a:solidFill>
              </a:rPr>
              <a:t>=["result"=&gt;"success"];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} else {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    $</a:t>
            </a:r>
            <a:r>
              <a:rPr lang="en-ID" sz="1200" dirty="0" err="1">
                <a:solidFill>
                  <a:srgbClr val="FF0000"/>
                </a:solidFill>
              </a:rPr>
              <a:t>arr</a:t>
            </a:r>
            <a:r>
              <a:rPr lang="en-ID" sz="1200" dirty="0">
                <a:solidFill>
                  <a:srgbClr val="FF0000"/>
                </a:solidFill>
              </a:rPr>
              <a:t>=["result"=&gt;"</a:t>
            </a:r>
            <a:r>
              <a:rPr lang="en-ID" sz="1200" dirty="0" err="1">
                <a:solidFill>
                  <a:srgbClr val="FF0000"/>
                </a:solidFill>
              </a:rPr>
              <a:t>fail","Error</a:t>
            </a:r>
            <a:r>
              <a:rPr lang="en-ID" sz="1200" dirty="0">
                <a:solidFill>
                  <a:srgbClr val="FF0000"/>
                </a:solidFill>
              </a:rPr>
              <a:t>"=&gt;$conn-&gt;error];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}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echo </a:t>
            </a:r>
            <a:r>
              <a:rPr lang="en-ID" sz="1200" dirty="0" err="1">
                <a:solidFill>
                  <a:srgbClr val="FF0000"/>
                </a:solidFill>
              </a:rPr>
              <a:t>json_encode</a:t>
            </a:r>
            <a:r>
              <a:rPr lang="en-ID" sz="1200" dirty="0">
                <a:solidFill>
                  <a:srgbClr val="FF0000"/>
                </a:solidFill>
              </a:rPr>
              <a:t>($</a:t>
            </a:r>
            <a:r>
              <a:rPr lang="en-ID" sz="1200" dirty="0" err="1">
                <a:solidFill>
                  <a:srgbClr val="FF0000"/>
                </a:solidFill>
              </a:rPr>
              <a:t>arr</a:t>
            </a:r>
            <a:r>
              <a:rPr lang="en-ID" sz="1200" dirty="0">
                <a:solidFill>
                  <a:srgbClr val="FF0000"/>
                </a:solidFill>
              </a:rPr>
              <a:t>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143B60-2156-DD42-B8DD-A0829C2BC286}"/>
              </a:ext>
            </a:extLst>
          </p:cNvPr>
          <p:cNvSpPr/>
          <p:nvPr/>
        </p:nvSpPr>
        <p:spPr>
          <a:xfrm>
            <a:off x="155575" y="787374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updatemovie.php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290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Submit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8AB5D1-9E14-D24F-B5C0-FC07E73E5CDD}"/>
              </a:ext>
            </a:extLst>
          </p:cNvPr>
          <p:cNvSpPr/>
          <p:nvPr/>
        </p:nvSpPr>
        <p:spPr>
          <a:xfrm>
            <a:off x="155575" y="1130960"/>
            <a:ext cx="44599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submit() async {</a:t>
            </a:r>
          </a:p>
          <a:p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final response = await </a:t>
            </a:r>
            <a:r>
              <a:rPr lang="en-ID" sz="9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http.post</a:t>
            </a:r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ID" sz="9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Uri.parse</a:t>
            </a:r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("https://</a:t>
            </a:r>
            <a:r>
              <a:rPr lang="en-ID" sz="9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ubaya.xyz</a:t>
            </a:r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/flutter/</a:t>
            </a:r>
            <a:r>
              <a:rPr lang="en-ID" sz="9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daniel</a:t>
            </a:r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ID" sz="9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updatemovie.php</a:t>
            </a:r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"),</a:t>
            </a:r>
          </a:p>
          <a:p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body: {</a:t>
            </a:r>
          </a:p>
          <a:p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'title': _</a:t>
            </a:r>
            <a:r>
              <a:rPr lang="en-ID" sz="9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pm!.title</a:t>
            </a:r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'overview': _</a:t>
            </a:r>
            <a:r>
              <a:rPr lang="en-ID" sz="9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pm!.overview</a:t>
            </a:r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'homepage': _</a:t>
            </a:r>
            <a:r>
              <a:rPr lang="en-ID" sz="9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pm!.homepage</a:t>
            </a:r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'release_date':_pm!.</a:t>
            </a:r>
            <a:r>
              <a:rPr lang="en-ID" sz="9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release_date</a:t>
            </a:r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        </a:t>
            </a:r>
          </a:p>
          <a:p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'runtime':_pm!.</a:t>
            </a:r>
            <a:r>
              <a:rPr lang="en-ID" sz="9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runtime.toString</a:t>
            </a:r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</a:t>
            </a:r>
          </a:p>
          <a:p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'</a:t>
            </a:r>
            <a:r>
              <a:rPr lang="en-ID" sz="9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':_</a:t>
            </a:r>
            <a:r>
              <a:rPr lang="en-ID" sz="9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urlCont.text</a:t>
            </a:r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'</a:t>
            </a:r>
            <a:r>
              <a:rPr lang="en-ID" sz="9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movie_id</a:t>
            </a:r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 </a:t>
            </a:r>
            <a:r>
              <a:rPr lang="en-ID" sz="9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widget.movieID.toString</a:t>
            </a:r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});</a:t>
            </a:r>
          </a:p>
          <a:p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</a:t>
            </a:r>
            <a:r>
              <a:rPr lang="en-ID" sz="9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response.statusCode</a:t>
            </a:r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200) {</a:t>
            </a:r>
          </a:p>
          <a:p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Map json = </a:t>
            </a:r>
            <a:r>
              <a:rPr lang="en-ID" sz="9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jsonDecode</a:t>
            </a:r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ID" sz="9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response.body</a:t>
            </a:r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(json['result'] == 'success') {</a:t>
            </a:r>
          </a:p>
          <a:p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(!mounted) return;</a:t>
            </a:r>
          </a:p>
          <a:p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ID" sz="9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ScaffoldMessenger.of</a:t>
            </a:r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(context)</a:t>
            </a:r>
          </a:p>
          <a:p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.</a:t>
            </a:r>
            <a:r>
              <a:rPr lang="en-ID" sz="9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showSnackBar</a:t>
            </a:r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ID" sz="9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SnackBar</a:t>
            </a:r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(content: Text('</a:t>
            </a:r>
            <a:r>
              <a:rPr lang="en-ID" sz="9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Sukses</a:t>
            </a:r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D" sz="9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mengubah</a:t>
            </a:r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Data')));</a:t>
            </a:r>
          </a:p>
          <a:p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 else {</a:t>
            </a:r>
          </a:p>
          <a:p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throw Exception('Failed to read API');</a:t>
            </a:r>
          </a:p>
          <a:p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ID" sz="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143B60-2156-DD42-B8DD-A0829C2BC286}"/>
              </a:ext>
            </a:extLst>
          </p:cNvPr>
          <p:cNvSpPr/>
          <p:nvPr/>
        </p:nvSpPr>
        <p:spPr>
          <a:xfrm>
            <a:off x="155575" y="787374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Prepare the async function..                        And the button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B886D6-8242-C44F-8289-1AC81D216F76}"/>
              </a:ext>
            </a:extLst>
          </p:cNvPr>
          <p:cNvSpPr/>
          <p:nvPr/>
        </p:nvSpPr>
        <p:spPr>
          <a:xfrm>
            <a:off x="4615543" y="1243085"/>
            <a:ext cx="4572000" cy="2708434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ID" sz="10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Padding(</a:t>
            </a:r>
          </a:p>
          <a:p>
            <a:pPr lvl="1"/>
            <a:r>
              <a:rPr lang="en-ID" sz="10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padding: </a:t>
            </a:r>
            <a:r>
              <a:rPr lang="en-ID" sz="10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ID" sz="10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D" sz="10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EdgeInsets.symmetric</a:t>
            </a:r>
            <a:r>
              <a:rPr lang="en-ID" sz="10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(vertical: 16.0),</a:t>
            </a:r>
          </a:p>
          <a:p>
            <a:pPr lvl="1"/>
            <a:r>
              <a:rPr lang="en-ID" sz="10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child: </a:t>
            </a:r>
            <a:r>
              <a:rPr lang="en-ID" sz="10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ElevatedButton</a:t>
            </a:r>
            <a:r>
              <a:rPr lang="en-ID" sz="10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lvl="1"/>
            <a:r>
              <a:rPr lang="en-ID" sz="10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ID" sz="10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onPressed</a:t>
            </a:r>
            <a:r>
              <a:rPr lang="en-ID" sz="10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() {</a:t>
            </a:r>
          </a:p>
          <a:p>
            <a:pPr lvl="1"/>
            <a:r>
              <a:rPr lang="en-ID" sz="10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var state = _</a:t>
            </a:r>
            <a:r>
              <a:rPr lang="en-ID" sz="10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formKey.currentState</a:t>
            </a:r>
            <a:r>
              <a:rPr lang="en-ID" sz="10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en-ID" sz="10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if (state == null || !</a:t>
            </a:r>
            <a:r>
              <a:rPr lang="en-ID" sz="10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state.validate</a:t>
            </a:r>
            <a:r>
              <a:rPr lang="en-ID" sz="10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()) {</a:t>
            </a:r>
          </a:p>
          <a:p>
            <a:pPr lvl="1"/>
            <a:r>
              <a:rPr lang="en-ID" sz="10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ID" sz="10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ScaffoldMessenger.of</a:t>
            </a:r>
            <a:r>
              <a:rPr lang="en-ID" sz="10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(context).</a:t>
            </a:r>
            <a:r>
              <a:rPr lang="en-ID" sz="10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showSnackBar</a:t>
            </a:r>
            <a:r>
              <a:rPr lang="en-ID" sz="10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lvl="1"/>
            <a:r>
              <a:rPr lang="en-ID" sz="10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-ID" sz="10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SnackBar</a:t>
            </a:r>
            <a:r>
              <a:rPr lang="en-ID" sz="10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(content: Text('</a:t>
            </a:r>
            <a:r>
              <a:rPr lang="en-ID" sz="10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Harap</a:t>
            </a:r>
            <a:r>
              <a:rPr lang="en-ID" sz="10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D" sz="10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Isian</a:t>
            </a:r>
            <a:r>
              <a:rPr lang="en-ID" sz="10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D" sz="10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diperbaiki</a:t>
            </a:r>
            <a:r>
              <a:rPr lang="en-ID" sz="10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')));</a:t>
            </a:r>
          </a:p>
          <a:p>
            <a:pPr lvl="1"/>
            <a:r>
              <a:rPr lang="en-ID" sz="10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} else {</a:t>
            </a:r>
          </a:p>
          <a:p>
            <a:pPr lvl="1"/>
            <a:r>
              <a:rPr lang="en-ID" sz="10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submit();</a:t>
            </a:r>
          </a:p>
          <a:p>
            <a:pPr lvl="1"/>
            <a:r>
              <a:rPr lang="en-ID" sz="10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}</a:t>
            </a:r>
          </a:p>
          <a:p>
            <a:pPr lvl="1"/>
            <a:r>
              <a:rPr lang="en-ID" sz="10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},</a:t>
            </a:r>
          </a:p>
          <a:p>
            <a:pPr lvl="1"/>
            <a:r>
              <a:rPr lang="en-ID" sz="10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child: Text('Submit'),</a:t>
            </a:r>
          </a:p>
          <a:p>
            <a:pPr lvl="1"/>
            <a:r>
              <a:rPr lang="en-ID" sz="10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),</a:t>
            </a:r>
          </a:p>
          <a:p>
            <a:pPr lvl="1"/>
            <a:r>
              <a:rPr lang="en-ID" sz="10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),</a:t>
            </a:r>
          </a:p>
        </p:txBody>
      </p:sp>
    </p:spTree>
    <p:extLst>
      <p:ext uri="{BB962C8B-B14F-4D97-AF65-F5344CB8AC3E}">
        <p14:creationId xmlns:p14="http://schemas.microsoft.com/office/powerpoint/2010/main" val="2442642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7544" y="2180036"/>
            <a:ext cx="5424055" cy="752509"/>
          </a:xfrm>
        </p:spPr>
        <p:txBody>
          <a:bodyPr>
            <a:noAutofit/>
          </a:bodyPr>
          <a:lstStyle/>
          <a:p>
            <a:pPr algn="l"/>
            <a:r>
              <a:rPr lang="en-US" sz="5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ADD CHILD DATA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27907" y="2012758"/>
            <a:ext cx="1789545" cy="1391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199896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77174F-88E4-E24D-B780-A1974B685E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229600" cy="576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rgbClr val="000090"/>
                </a:solidFill>
              </a:rPr>
              <a:t>Child data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202F5E-8D77-5F4A-9821-3CEB1DCA4540}"/>
              </a:ext>
            </a:extLst>
          </p:cNvPr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utoShape 4" descr="Google's Flutter framework spreads its wings and goes multi-platform |  TechCrunch">
            <a:extLst>
              <a:ext uri="{FF2B5EF4-FFF2-40B4-BE49-F238E27FC236}">
                <a16:creationId xmlns:a16="http://schemas.microsoft.com/office/drawing/2014/main" id="{0F39E9A2-4CEC-AB47-A742-0CF789A100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872373-E6A5-9D47-9EF5-669E7D9461FF}"/>
              </a:ext>
            </a:extLst>
          </p:cNvPr>
          <p:cNvSpPr/>
          <p:nvPr/>
        </p:nvSpPr>
        <p:spPr>
          <a:xfrm>
            <a:off x="307975" y="993548"/>
            <a:ext cx="8229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/>
              <a:t>After editing the movie data, we will continue to store the children data of the movie. We will add the genres in our editing form.</a:t>
            </a:r>
          </a:p>
          <a:p>
            <a:r>
              <a:rPr lang="en-ID" dirty="0"/>
              <a:t>We will add a </a:t>
            </a:r>
            <a:r>
              <a:rPr lang="en-ID" dirty="0" err="1"/>
              <a:t>combobox</a:t>
            </a:r>
            <a:r>
              <a:rPr lang="en-ID" dirty="0"/>
              <a:t> that is filled with the genre names. When user chooses one of genre in the combo box, our movie will be added with that genre.</a:t>
            </a:r>
          </a:p>
          <a:p>
            <a:endParaRPr lang="en-ID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48107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77174F-88E4-E24D-B780-A1974B685E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229600" cy="576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rgbClr val="000090"/>
                </a:solidFill>
              </a:rPr>
              <a:t>Add the genre info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202F5E-8D77-5F4A-9821-3CEB1DCA4540}"/>
              </a:ext>
            </a:extLst>
          </p:cNvPr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utoShape 4" descr="Google's Flutter framework spreads its wings and goes multi-platform |  TechCrunch">
            <a:extLst>
              <a:ext uri="{FF2B5EF4-FFF2-40B4-BE49-F238E27FC236}">
                <a16:creationId xmlns:a16="http://schemas.microsoft.com/office/drawing/2014/main" id="{0F39E9A2-4CEC-AB47-A742-0CF789A100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872373-E6A5-9D47-9EF5-669E7D9461FF}"/>
              </a:ext>
            </a:extLst>
          </p:cNvPr>
          <p:cNvSpPr/>
          <p:nvPr/>
        </p:nvSpPr>
        <p:spPr>
          <a:xfrm>
            <a:off x="307975" y="737281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/>
              <a:t>Taken from our </a:t>
            </a:r>
            <a:r>
              <a:rPr lang="en-ID" dirty="0" err="1"/>
              <a:t>detailpop</a:t>
            </a:r>
            <a:endParaRPr lang="en-ID" dirty="0"/>
          </a:p>
          <a:p>
            <a:endParaRPr lang="en-ID" dirty="0"/>
          </a:p>
          <a:p>
            <a:endParaRPr lang="en-ID" dirty="0"/>
          </a:p>
          <a:p>
            <a:endParaRPr lang="en-ID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F72CD5-EF86-5047-B621-80ED582BB9F4}"/>
              </a:ext>
            </a:extLst>
          </p:cNvPr>
          <p:cNvSpPr/>
          <p:nvPr/>
        </p:nvSpPr>
        <p:spPr>
          <a:xfrm>
            <a:off x="63374" y="1307644"/>
            <a:ext cx="72201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Padding(padding: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EdgeInsets.all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(10), child: Text('Genre:')),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if(_pm != null)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Padding(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padding: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EdgeInsets.all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(10),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child: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ListView.builder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shrinkWrap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true,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itemCount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_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pm!.genres!.length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?? 0,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itemBuilder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(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BuildContext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ctxt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int index) {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return Text(_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pm!.genres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![index]['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genre_name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']);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})),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F86AA7-1971-604A-AD7C-56A65990BA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893" y="558072"/>
            <a:ext cx="2196785" cy="449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06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77174F-88E4-E24D-B780-A1974B685E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229600" cy="576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rgbClr val="000090"/>
                </a:solidFill>
              </a:rPr>
              <a:t>Web Service </a:t>
            </a:r>
            <a:r>
              <a:rPr lang="en-US" sz="3600" b="1" dirty="0" err="1">
                <a:solidFill>
                  <a:srgbClr val="000090"/>
                </a:solidFill>
              </a:rPr>
              <a:t>genrelist.php</a:t>
            </a:r>
            <a:endParaRPr lang="en-US" sz="3600" b="1" dirty="0">
              <a:solidFill>
                <a:srgbClr val="00009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202F5E-8D77-5F4A-9821-3CEB1DCA4540}"/>
              </a:ext>
            </a:extLst>
          </p:cNvPr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utoShape 4" descr="Google's Flutter framework spreads its wings and goes multi-platform |  TechCrunch">
            <a:extLst>
              <a:ext uri="{FF2B5EF4-FFF2-40B4-BE49-F238E27FC236}">
                <a16:creationId xmlns:a16="http://schemas.microsoft.com/office/drawing/2014/main" id="{0F39E9A2-4CEC-AB47-A742-0CF789A100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A56045-C9E4-7848-A1A8-40B458CBB67D}"/>
              </a:ext>
            </a:extLst>
          </p:cNvPr>
          <p:cNvSpPr/>
          <p:nvPr/>
        </p:nvSpPr>
        <p:spPr>
          <a:xfrm>
            <a:off x="307975" y="737281"/>
            <a:ext cx="84909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600" dirty="0"/>
              <a:t>We will just shows genres that not already listed in the movie. Therefore the webservice </a:t>
            </a:r>
            <a:r>
              <a:rPr lang="en-ID" sz="1600" dirty="0" err="1"/>
              <a:t>genrelist</a:t>
            </a:r>
            <a:r>
              <a:rPr lang="en-ID" sz="1600" dirty="0"/>
              <a:t> will need </a:t>
            </a:r>
            <a:r>
              <a:rPr lang="en-ID" sz="1600" dirty="0" err="1"/>
              <a:t>movie_id</a:t>
            </a:r>
            <a:r>
              <a:rPr lang="en-ID" sz="1600" dirty="0"/>
              <a:t> parameter</a:t>
            </a:r>
          </a:p>
          <a:p>
            <a:endParaRPr lang="en-ID" sz="1400" dirty="0">
              <a:solidFill>
                <a:srgbClr val="FF0000"/>
              </a:solidFill>
            </a:endParaRPr>
          </a:p>
          <a:p>
            <a:endParaRPr lang="en-ID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6DED5F-5F33-3047-98C5-E024671C82B0}"/>
              </a:ext>
            </a:extLst>
          </p:cNvPr>
          <p:cNvSpPr txBox="1"/>
          <p:nvPr/>
        </p:nvSpPr>
        <p:spPr>
          <a:xfrm>
            <a:off x="783773" y="1454332"/>
            <a:ext cx="725423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>
                <a:solidFill>
                  <a:srgbClr val="FF0000"/>
                </a:solidFill>
              </a:rPr>
              <a:t>$</a:t>
            </a:r>
            <a:r>
              <a:rPr lang="en-ID" sz="1200" dirty="0" err="1">
                <a:solidFill>
                  <a:srgbClr val="FF0000"/>
                </a:solidFill>
              </a:rPr>
              <a:t>sql</a:t>
            </a:r>
            <a:r>
              <a:rPr lang="en-ID" sz="1200" dirty="0">
                <a:solidFill>
                  <a:srgbClr val="FF0000"/>
                </a:solidFill>
              </a:rPr>
              <a:t> = "SELECT *,</a:t>
            </a:r>
            <a:r>
              <a:rPr lang="en-ID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genre_name</a:t>
            </a:r>
            <a:r>
              <a:rPr lang="en-ID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D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ID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D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label,genre_id</a:t>
            </a:r>
            <a:r>
              <a:rPr lang="en-ID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D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ID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ID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value</a:t>
            </a:r>
            <a:endParaRPr lang="en-ID" sz="12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r>
              <a:rPr lang="en-ID" sz="1200" dirty="0">
                <a:solidFill>
                  <a:srgbClr val="FF0000"/>
                </a:solidFill>
              </a:rPr>
              <a:t> FROM genre WHERE </a:t>
            </a:r>
            <a:r>
              <a:rPr lang="en-ID" sz="1200" dirty="0" err="1">
                <a:solidFill>
                  <a:srgbClr val="FF0000"/>
                </a:solidFill>
              </a:rPr>
              <a:t>genre_id</a:t>
            </a:r>
            <a:r>
              <a:rPr lang="en-ID" sz="1200" dirty="0">
                <a:solidFill>
                  <a:srgbClr val="FF0000"/>
                </a:solidFill>
              </a:rPr>
              <a:t> NOT IN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(SELECT </a:t>
            </a:r>
            <a:r>
              <a:rPr lang="en-ID" sz="1200" dirty="0" err="1">
                <a:solidFill>
                  <a:srgbClr val="FF0000"/>
                </a:solidFill>
              </a:rPr>
              <a:t>genre_id</a:t>
            </a:r>
            <a:r>
              <a:rPr lang="en-ID" sz="1200" dirty="0">
                <a:solidFill>
                  <a:srgbClr val="FF0000"/>
                </a:solidFill>
              </a:rPr>
              <a:t> FROM </a:t>
            </a:r>
            <a:r>
              <a:rPr lang="en-ID" sz="1200" dirty="0" err="1">
                <a:solidFill>
                  <a:srgbClr val="FF0000"/>
                </a:solidFill>
              </a:rPr>
              <a:t>movie_genres</a:t>
            </a:r>
            <a:r>
              <a:rPr lang="en-ID" sz="1200" dirty="0">
                <a:solidFill>
                  <a:srgbClr val="FF0000"/>
                </a:solidFill>
              </a:rPr>
              <a:t> WHERE </a:t>
            </a:r>
            <a:r>
              <a:rPr lang="en-ID" sz="1200" dirty="0" err="1">
                <a:solidFill>
                  <a:srgbClr val="FF0000"/>
                </a:solidFill>
              </a:rPr>
              <a:t>movie_id</a:t>
            </a:r>
            <a:r>
              <a:rPr lang="en-ID" sz="1200" dirty="0">
                <a:solidFill>
                  <a:srgbClr val="FF0000"/>
                </a:solidFill>
              </a:rPr>
              <a:t>=?)";</a:t>
            </a:r>
          </a:p>
          <a:p>
            <a:r>
              <a:rPr lang="en-ID" sz="1200" dirty="0">
                <a:solidFill>
                  <a:srgbClr val="FF0000"/>
                </a:solidFill>
              </a:rPr>
              <a:t>$</a:t>
            </a:r>
            <a:r>
              <a:rPr lang="en-ID" sz="1200" dirty="0" err="1">
                <a:solidFill>
                  <a:srgbClr val="FF0000"/>
                </a:solidFill>
              </a:rPr>
              <a:t>stmt</a:t>
            </a:r>
            <a:r>
              <a:rPr lang="en-ID" sz="1200" dirty="0">
                <a:solidFill>
                  <a:srgbClr val="FF0000"/>
                </a:solidFill>
              </a:rPr>
              <a:t> = $conn-&gt;prepare($</a:t>
            </a:r>
            <a:r>
              <a:rPr lang="en-ID" sz="1200" dirty="0" err="1">
                <a:solidFill>
                  <a:srgbClr val="FF0000"/>
                </a:solidFill>
              </a:rPr>
              <a:t>sql</a:t>
            </a:r>
            <a:r>
              <a:rPr lang="en-ID" sz="1200" dirty="0">
                <a:solidFill>
                  <a:srgbClr val="FF0000"/>
                </a:solidFill>
              </a:rPr>
              <a:t>);</a:t>
            </a:r>
          </a:p>
          <a:p>
            <a:r>
              <a:rPr lang="en-ID" sz="1200" dirty="0">
                <a:solidFill>
                  <a:srgbClr val="FF0000"/>
                </a:solidFill>
              </a:rPr>
              <a:t>$</a:t>
            </a:r>
            <a:r>
              <a:rPr lang="en-ID" sz="1200" dirty="0" err="1">
                <a:solidFill>
                  <a:srgbClr val="FF0000"/>
                </a:solidFill>
              </a:rPr>
              <a:t>stmt</a:t>
            </a:r>
            <a:r>
              <a:rPr lang="en-ID" sz="1200" dirty="0">
                <a:solidFill>
                  <a:srgbClr val="FF0000"/>
                </a:solidFill>
              </a:rPr>
              <a:t>-&gt;</a:t>
            </a:r>
            <a:r>
              <a:rPr lang="en-ID" sz="1200" dirty="0" err="1">
                <a:solidFill>
                  <a:srgbClr val="FF0000"/>
                </a:solidFill>
              </a:rPr>
              <a:t>bind_param</a:t>
            </a:r>
            <a:r>
              <a:rPr lang="en-ID" sz="1200" dirty="0">
                <a:solidFill>
                  <a:srgbClr val="FF0000"/>
                </a:solidFill>
              </a:rPr>
              <a:t>("</a:t>
            </a:r>
            <a:r>
              <a:rPr lang="en-ID" sz="1200" dirty="0" err="1">
                <a:solidFill>
                  <a:srgbClr val="FF0000"/>
                </a:solidFill>
              </a:rPr>
              <a:t>i</a:t>
            </a:r>
            <a:r>
              <a:rPr lang="en-ID" sz="1200" dirty="0">
                <a:solidFill>
                  <a:srgbClr val="FF0000"/>
                </a:solidFill>
              </a:rPr>
              <a:t>", $_POST['</a:t>
            </a:r>
            <a:r>
              <a:rPr lang="en-ID" sz="1200" dirty="0" err="1">
                <a:solidFill>
                  <a:srgbClr val="FF0000"/>
                </a:solidFill>
              </a:rPr>
              <a:t>movie_id</a:t>
            </a:r>
            <a:r>
              <a:rPr lang="en-ID" sz="1200" dirty="0">
                <a:solidFill>
                  <a:srgbClr val="FF0000"/>
                </a:solidFill>
              </a:rPr>
              <a:t>']);</a:t>
            </a:r>
          </a:p>
          <a:p>
            <a:r>
              <a:rPr lang="en-ID" sz="1200" dirty="0">
                <a:solidFill>
                  <a:srgbClr val="FF0000"/>
                </a:solidFill>
              </a:rPr>
              <a:t>$</a:t>
            </a:r>
            <a:r>
              <a:rPr lang="en-ID" sz="1200" dirty="0" err="1">
                <a:solidFill>
                  <a:srgbClr val="FF0000"/>
                </a:solidFill>
              </a:rPr>
              <a:t>stmt</a:t>
            </a:r>
            <a:r>
              <a:rPr lang="en-ID" sz="1200" dirty="0">
                <a:solidFill>
                  <a:srgbClr val="FF0000"/>
                </a:solidFill>
              </a:rPr>
              <a:t>-&gt;execute();</a:t>
            </a:r>
          </a:p>
          <a:p>
            <a:r>
              <a:rPr lang="en-ID" sz="1200" dirty="0">
                <a:solidFill>
                  <a:srgbClr val="FF0000"/>
                </a:solidFill>
              </a:rPr>
              <a:t>$result = $</a:t>
            </a:r>
            <a:r>
              <a:rPr lang="en-ID" sz="1200" dirty="0" err="1">
                <a:solidFill>
                  <a:srgbClr val="FF0000"/>
                </a:solidFill>
              </a:rPr>
              <a:t>stmt</a:t>
            </a:r>
            <a:r>
              <a:rPr lang="en-ID" sz="1200" dirty="0">
                <a:solidFill>
                  <a:srgbClr val="FF0000"/>
                </a:solidFill>
              </a:rPr>
              <a:t>-&gt;</a:t>
            </a:r>
            <a:r>
              <a:rPr lang="en-ID" sz="1200" dirty="0" err="1">
                <a:solidFill>
                  <a:srgbClr val="FF0000"/>
                </a:solidFill>
              </a:rPr>
              <a:t>get_result</a:t>
            </a:r>
            <a:r>
              <a:rPr lang="en-ID" sz="1200" dirty="0">
                <a:solidFill>
                  <a:srgbClr val="FF0000"/>
                </a:solidFill>
              </a:rPr>
              <a:t>();</a:t>
            </a:r>
          </a:p>
          <a:p>
            <a:r>
              <a:rPr lang="en-ID" sz="1200" dirty="0">
                <a:solidFill>
                  <a:srgbClr val="FF0000"/>
                </a:solidFill>
              </a:rPr>
              <a:t>$data = [];</a:t>
            </a:r>
          </a:p>
          <a:p>
            <a:r>
              <a:rPr lang="en-ID" sz="1200" dirty="0">
                <a:solidFill>
                  <a:srgbClr val="FF0000"/>
                </a:solidFill>
              </a:rPr>
              <a:t>if ($result) {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while ($r = $result-&gt;</a:t>
            </a:r>
            <a:r>
              <a:rPr lang="en-ID" sz="1200" dirty="0" err="1">
                <a:solidFill>
                  <a:srgbClr val="FF0000"/>
                </a:solidFill>
              </a:rPr>
              <a:t>fetch_assoc</a:t>
            </a:r>
            <a:r>
              <a:rPr lang="en-ID" sz="1200" dirty="0">
                <a:solidFill>
                  <a:srgbClr val="FF0000"/>
                </a:solidFill>
              </a:rPr>
              <a:t>()) {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    </a:t>
            </a:r>
            <a:r>
              <a:rPr lang="en-ID" sz="1200" dirty="0" err="1">
                <a:solidFill>
                  <a:srgbClr val="FF0000"/>
                </a:solidFill>
              </a:rPr>
              <a:t>array_push</a:t>
            </a:r>
            <a:r>
              <a:rPr lang="en-ID" sz="1200" dirty="0">
                <a:solidFill>
                  <a:srgbClr val="FF0000"/>
                </a:solidFill>
              </a:rPr>
              <a:t>($data, $r);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}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$</a:t>
            </a:r>
            <a:r>
              <a:rPr lang="en-ID" sz="1200" dirty="0" err="1">
                <a:solidFill>
                  <a:srgbClr val="FF0000"/>
                </a:solidFill>
              </a:rPr>
              <a:t>arr</a:t>
            </a:r>
            <a:r>
              <a:rPr lang="en-ID" sz="1200" dirty="0">
                <a:solidFill>
                  <a:srgbClr val="FF0000"/>
                </a:solidFill>
              </a:rPr>
              <a:t> = ["result" =&gt; "success", "data" =&gt; $data];</a:t>
            </a:r>
          </a:p>
          <a:p>
            <a:r>
              <a:rPr lang="en-ID" sz="1200" dirty="0">
                <a:solidFill>
                  <a:srgbClr val="FF0000"/>
                </a:solidFill>
              </a:rPr>
              <a:t>} else {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$</a:t>
            </a:r>
            <a:r>
              <a:rPr lang="en-ID" sz="1200" dirty="0" err="1">
                <a:solidFill>
                  <a:srgbClr val="FF0000"/>
                </a:solidFill>
              </a:rPr>
              <a:t>arr</a:t>
            </a:r>
            <a:r>
              <a:rPr lang="en-ID" sz="1200" dirty="0">
                <a:solidFill>
                  <a:srgbClr val="FF0000"/>
                </a:solidFill>
              </a:rPr>
              <a:t> = ["result" =&gt; "error", "message" =&gt; "</a:t>
            </a:r>
            <a:r>
              <a:rPr lang="en-ID" sz="1200" dirty="0" err="1">
                <a:solidFill>
                  <a:srgbClr val="FF0000"/>
                </a:solidFill>
              </a:rPr>
              <a:t>sql</a:t>
            </a:r>
            <a:r>
              <a:rPr lang="en-ID" sz="1200" dirty="0">
                <a:solidFill>
                  <a:srgbClr val="FF0000"/>
                </a:solidFill>
              </a:rPr>
              <a:t> error: $</a:t>
            </a:r>
            <a:r>
              <a:rPr lang="en-ID" sz="1200" dirty="0" err="1">
                <a:solidFill>
                  <a:srgbClr val="FF0000"/>
                </a:solidFill>
              </a:rPr>
              <a:t>sql</a:t>
            </a:r>
            <a:r>
              <a:rPr lang="en-ID" sz="1200" dirty="0">
                <a:solidFill>
                  <a:srgbClr val="FF0000"/>
                </a:solidFill>
              </a:rPr>
              <a:t>"];</a:t>
            </a:r>
          </a:p>
          <a:p>
            <a:r>
              <a:rPr lang="en-ID" sz="1200" dirty="0">
                <a:solidFill>
                  <a:srgbClr val="FF0000"/>
                </a:solidFill>
              </a:rPr>
              <a:t>}</a:t>
            </a:r>
          </a:p>
          <a:p>
            <a:r>
              <a:rPr lang="en-ID" sz="1200" dirty="0">
                <a:solidFill>
                  <a:srgbClr val="FF0000"/>
                </a:solidFill>
              </a:rPr>
              <a:t>echo </a:t>
            </a:r>
            <a:r>
              <a:rPr lang="en-ID" sz="1200" dirty="0" err="1">
                <a:solidFill>
                  <a:srgbClr val="FF0000"/>
                </a:solidFill>
              </a:rPr>
              <a:t>json_encode</a:t>
            </a:r>
            <a:r>
              <a:rPr lang="en-ID" sz="1200" dirty="0">
                <a:solidFill>
                  <a:srgbClr val="FF0000"/>
                </a:solidFill>
              </a:rPr>
              <a:t>($</a:t>
            </a:r>
            <a:r>
              <a:rPr lang="en-ID" sz="1200" dirty="0" err="1">
                <a:solidFill>
                  <a:srgbClr val="FF0000"/>
                </a:solidFill>
              </a:rPr>
              <a:t>arr</a:t>
            </a:r>
            <a:r>
              <a:rPr lang="en-ID" sz="1200" dirty="0">
                <a:solidFill>
                  <a:srgbClr val="FF0000"/>
                </a:solidFill>
              </a:rPr>
              <a:t>);</a:t>
            </a:r>
            <a:endParaRPr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43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7544" y="2180036"/>
            <a:ext cx="5424055" cy="752509"/>
          </a:xfrm>
        </p:spPr>
        <p:txBody>
          <a:bodyPr>
            <a:noAutofit/>
          </a:bodyPr>
          <a:lstStyle/>
          <a:p>
            <a:pPr algn="l"/>
            <a:r>
              <a:rPr lang="en-US" sz="6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EDITING </a:t>
            </a:r>
            <a:r>
              <a:rPr lang="en-US" sz="6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FOrm</a:t>
            </a:r>
            <a:endParaRPr lang="en-US" sz="6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27907" y="2012758"/>
            <a:ext cx="1789545" cy="1391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199896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EDDA25E-D8A5-4843-BC9A-12E209876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Combo genre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6114CB-97A2-904D-905C-71C83330384D}"/>
              </a:ext>
            </a:extLst>
          </p:cNvPr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 descr="Google's Flutter framework spreads its wings and goes multi-platform |  TechCrunch">
            <a:extLst>
              <a:ext uri="{FF2B5EF4-FFF2-40B4-BE49-F238E27FC236}">
                <a16:creationId xmlns:a16="http://schemas.microsoft.com/office/drawing/2014/main" id="{EE9040F4-3F08-C747-85E7-60D958E29E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661DA8-180B-E046-B02C-946716215A5E}"/>
              </a:ext>
            </a:extLst>
          </p:cNvPr>
          <p:cNvSpPr/>
          <p:nvPr/>
        </p:nvSpPr>
        <p:spPr>
          <a:xfrm>
            <a:off x="307974" y="1609146"/>
            <a:ext cx="785251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Genre {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genre_id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String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genre_name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Genre({required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this.genre_id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required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this.genre_name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endParaRPr lang="en-ID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factory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Genre.fromJSON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(Map&lt;String, dynamic&gt;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 Genre(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genre_id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json["value"],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genre_name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json["label"],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);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ID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CE909D-8AD3-D94D-9DED-4E30099EF324}"/>
              </a:ext>
            </a:extLst>
          </p:cNvPr>
          <p:cNvSpPr/>
          <p:nvPr/>
        </p:nvSpPr>
        <p:spPr>
          <a:xfrm>
            <a:off x="247015" y="757057"/>
            <a:ext cx="8339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/>
              <a:t>We prepare the class for the </a:t>
            </a:r>
            <a:r>
              <a:rPr lang="en-ID" dirty="0" err="1"/>
              <a:t>genrelist</a:t>
            </a:r>
            <a:r>
              <a:rPr lang="en-ID" dirty="0"/>
              <a:t> output.  </a:t>
            </a:r>
            <a:r>
              <a:rPr lang="en-ID" dirty="0" err="1"/>
              <a:t>genre.dart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48107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EDDA25E-D8A5-4843-BC9A-12E209876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Combo genre (2)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6114CB-97A2-904D-905C-71C83330384D}"/>
              </a:ext>
            </a:extLst>
          </p:cNvPr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 descr="Google's Flutter framework spreads its wings and goes multi-platform |  TechCrunch">
            <a:extLst>
              <a:ext uri="{FF2B5EF4-FFF2-40B4-BE49-F238E27FC236}">
                <a16:creationId xmlns:a16="http://schemas.microsoft.com/office/drawing/2014/main" id="{EE9040F4-3F08-C747-85E7-60D958E29E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661DA8-180B-E046-B02C-946716215A5E}"/>
              </a:ext>
            </a:extLst>
          </p:cNvPr>
          <p:cNvSpPr/>
          <p:nvPr/>
        </p:nvSpPr>
        <p:spPr>
          <a:xfrm>
            <a:off x="307974" y="1277900"/>
            <a:ext cx="792162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Future&lt;List&gt; 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daftarGenre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async {</a:t>
            </a:r>
          </a:p>
          <a:p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Map json;</a:t>
            </a:r>
          </a:p>
          <a:p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final response = await 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http.post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Uri.parse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("https://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ubaya.xyz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/flutter/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daniel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genrelist.php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"),</a:t>
            </a:r>
          </a:p>
          <a:p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body: {'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movie_id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 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widget.movieID.toString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()});</a:t>
            </a:r>
          </a:p>
          <a:p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response.statusCode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200) {</a:t>
            </a:r>
          </a:p>
          <a:p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print(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response.body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json = 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jsonDecode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response.body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json['data'];</a:t>
            </a:r>
          </a:p>
          <a:p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 else {</a:t>
            </a:r>
          </a:p>
          <a:p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throw Exception('Failed to read API');</a:t>
            </a:r>
          </a:p>
          <a:p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CE909D-8AD3-D94D-9DED-4E30099EF324}"/>
              </a:ext>
            </a:extLst>
          </p:cNvPr>
          <p:cNvSpPr/>
          <p:nvPr/>
        </p:nvSpPr>
        <p:spPr>
          <a:xfrm>
            <a:off x="247015" y="757057"/>
            <a:ext cx="8339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/>
              <a:t>Prepare the web service fetcher</a:t>
            </a:r>
          </a:p>
        </p:txBody>
      </p:sp>
    </p:spTree>
    <p:extLst>
      <p:ext uri="{BB962C8B-B14F-4D97-AF65-F5344CB8AC3E}">
        <p14:creationId xmlns:p14="http://schemas.microsoft.com/office/powerpoint/2010/main" val="1032311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EDDA25E-D8A5-4843-BC9A-12E209876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About </a:t>
            </a:r>
            <a:r>
              <a:rPr lang="en-US" sz="3600" b="1" dirty="0" err="1">
                <a:solidFill>
                  <a:srgbClr val="000090"/>
                </a:solidFill>
              </a:rPr>
              <a:t>DropdownButton</a:t>
            </a:r>
            <a:endParaRPr lang="en-US" sz="3600" b="1" dirty="0">
              <a:solidFill>
                <a:srgbClr val="00009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6114CB-97A2-904D-905C-71C83330384D}"/>
              </a:ext>
            </a:extLst>
          </p:cNvPr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 descr="Google's Flutter framework spreads its wings and goes multi-platform |  TechCrunch">
            <a:extLst>
              <a:ext uri="{FF2B5EF4-FFF2-40B4-BE49-F238E27FC236}">
                <a16:creationId xmlns:a16="http://schemas.microsoft.com/office/drawing/2014/main" id="{EE9040F4-3F08-C747-85E7-60D958E29E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CE909D-8AD3-D94D-9DED-4E30099EF324}"/>
              </a:ext>
            </a:extLst>
          </p:cNvPr>
          <p:cNvSpPr/>
          <p:nvPr/>
        </p:nvSpPr>
        <p:spPr>
          <a:xfrm>
            <a:off x="247015" y="757057"/>
            <a:ext cx="328866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/>
              <a:t>About the </a:t>
            </a:r>
            <a:r>
              <a:rPr lang="en-ID" dirty="0" err="1"/>
              <a:t>DropDownButton</a:t>
            </a:r>
            <a:r>
              <a:rPr lang="en-ID" dirty="0"/>
              <a:t>,</a:t>
            </a:r>
          </a:p>
          <a:p>
            <a:r>
              <a:rPr lang="en-ID" dirty="0"/>
              <a:t> the simple structure without</a:t>
            </a:r>
          </a:p>
          <a:p>
            <a:r>
              <a:rPr lang="en-ID" dirty="0"/>
              <a:t>generating the items from list of map:</a:t>
            </a:r>
          </a:p>
          <a:p>
            <a:endParaRPr lang="en-ID" dirty="0"/>
          </a:p>
          <a:p>
            <a:r>
              <a:rPr lang="en-ID" dirty="0"/>
              <a:t>In our case, items will be generated from List of map of genres to become List of </a:t>
            </a:r>
            <a:r>
              <a:rPr lang="en-ID" dirty="0" err="1"/>
              <a:t>DropdownMenuItem</a:t>
            </a:r>
            <a:endParaRPr lang="en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8C84ED-17E0-C54B-A46C-296B25C37B18}"/>
              </a:ext>
            </a:extLst>
          </p:cNvPr>
          <p:cNvSpPr/>
          <p:nvPr/>
        </p:nvSpPr>
        <p:spPr>
          <a:xfrm>
            <a:off x="3535680" y="757057"/>
            <a:ext cx="521208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DropdownButton</a:t>
            </a:r>
            <a:r>
              <a:rPr lang="en-ID" sz="12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2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value: _value,</a:t>
            </a:r>
          </a:p>
          <a:p>
            <a:r>
              <a:rPr lang="en-ID" sz="12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items: [</a:t>
            </a:r>
          </a:p>
          <a:p>
            <a:r>
              <a:rPr lang="en-ID" sz="12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ID" sz="12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DropdownMenuItem</a:t>
            </a:r>
            <a:r>
              <a:rPr lang="en-ID" sz="12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2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child: Text("First Item"),</a:t>
            </a:r>
          </a:p>
          <a:p>
            <a:r>
              <a:rPr lang="en-ID" sz="12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value: 1,</a:t>
            </a:r>
          </a:p>
          <a:p>
            <a:r>
              <a:rPr lang="en-ID" sz="12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),</a:t>
            </a:r>
          </a:p>
          <a:p>
            <a:r>
              <a:rPr lang="en-ID" sz="12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ID" sz="12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DropdownMenuItem</a:t>
            </a:r>
            <a:r>
              <a:rPr lang="en-ID" sz="12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2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child: Text("Second Item"),</a:t>
            </a:r>
          </a:p>
          <a:p>
            <a:r>
              <a:rPr lang="en-ID" sz="12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value: 2,</a:t>
            </a:r>
          </a:p>
          <a:p>
            <a:r>
              <a:rPr lang="en-ID" sz="12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),</a:t>
            </a:r>
          </a:p>
          <a:p>
            <a:r>
              <a:rPr lang="en-ID" sz="12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ID" sz="12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DropdownMenuItem</a:t>
            </a:r>
            <a:r>
              <a:rPr lang="en-ID" sz="12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2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child: Text("Third Item"),</a:t>
            </a:r>
          </a:p>
          <a:p>
            <a:r>
              <a:rPr lang="en-ID" sz="12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value: 3</a:t>
            </a:r>
          </a:p>
          <a:p>
            <a:r>
              <a:rPr lang="en-ID" sz="12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)       ],</a:t>
            </a:r>
          </a:p>
          <a:p>
            <a:r>
              <a:rPr lang="en-ID" sz="12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ID" sz="12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onChanged</a:t>
            </a:r>
            <a:r>
              <a:rPr lang="en-ID" sz="12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(value) {</a:t>
            </a:r>
          </a:p>
          <a:p>
            <a:r>
              <a:rPr lang="en-ID" sz="12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ID" sz="1200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setState</a:t>
            </a:r>
            <a:r>
              <a:rPr lang="en-ID" sz="12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{</a:t>
            </a:r>
          </a:p>
          <a:p>
            <a:r>
              <a:rPr lang="en-ID" sz="12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_value = value;</a:t>
            </a:r>
          </a:p>
          <a:p>
            <a:r>
              <a:rPr lang="en-ID" sz="12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});</a:t>
            </a:r>
          </a:p>
          <a:p>
            <a:r>
              <a:rPr lang="en-ID" sz="12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</a:p>
          <a:p>
            <a:r>
              <a:rPr lang="en-ID" sz="1200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endParaRPr lang="en-ID" sz="1200" dirty="0">
              <a:solidFill>
                <a:srgbClr val="0070C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644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EDDA25E-D8A5-4843-BC9A-12E209876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Combo genre (3)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6114CB-97A2-904D-905C-71C83330384D}"/>
              </a:ext>
            </a:extLst>
          </p:cNvPr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 descr="Google's Flutter framework spreads its wings and goes multi-platform |  TechCrunch">
            <a:extLst>
              <a:ext uri="{FF2B5EF4-FFF2-40B4-BE49-F238E27FC236}">
                <a16:creationId xmlns:a16="http://schemas.microsoft.com/office/drawing/2014/main" id="{EE9040F4-3F08-C747-85E7-60D958E29E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661DA8-180B-E046-B02C-946716215A5E}"/>
              </a:ext>
            </a:extLst>
          </p:cNvPr>
          <p:cNvSpPr/>
          <p:nvPr/>
        </p:nvSpPr>
        <p:spPr>
          <a:xfrm>
            <a:off x="247016" y="1424938"/>
            <a:ext cx="363933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Widget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comboGenre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Text('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tambah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genre');</a:t>
            </a:r>
          </a:p>
          <a:p>
            <a:endParaRPr lang="en-ID" sz="11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CE909D-8AD3-D94D-9DED-4E30099EF324}"/>
              </a:ext>
            </a:extLst>
          </p:cNvPr>
          <p:cNvSpPr/>
          <p:nvPr/>
        </p:nvSpPr>
        <p:spPr>
          <a:xfrm>
            <a:off x="247016" y="757057"/>
            <a:ext cx="3639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/>
              <a:t>Prepare the combo item lists and the widget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8C84ED-17E0-C54B-A46C-296B25C37B18}"/>
              </a:ext>
            </a:extLst>
          </p:cNvPr>
          <p:cNvSpPr/>
          <p:nvPr/>
        </p:nvSpPr>
        <p:spPr>
          <a:xfrm>
            <a:off x="4572000" y="160338"/>
            <a:ext cx="4572000" cy="43242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endParaRPr lang="en-ID" sz="1100" dirty="0">
              <a:solidFill>
                <a:srgbClr val="FF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void </a:t>
            </a:r>
            <a:r>
              <a:rPr lang="en-ID" sz="1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generateComboGenre</a:t>
            </a:r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List&lt;Genre&gt; genres;</a:t>
            </a:r>
          </a:p>
          <a:p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var data = </a:t>
            </a:r>
            <a:r>
              <a:rPr lang="en-ID" sz="1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daftarGenre</a:t>
            </a:r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ID" sz="1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data.then</a:t>
            </a:r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((value) {</a:t>
            </a:r>
          </a:p>
          <a:p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genres = List&lt;Genre&gt;.from(</a:t>
            </a:r>
            <a:r>
              <a:rPr lang="en-ID" sz="1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value.map</a:t>
            </a:r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ID" sz="1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ID" sz="1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Genre.fromJSON</a:t>
            </a:r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ID" sz="1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);}));</a:t>
            </a:r>
          </a:p>
          <a:p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ID" sz="1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setState</a:t>
            </a:r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{</a:t>
            </a:r>
          </a:p>
          <a:p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ID" sz="1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comboGenre</a:t>
            </a:r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ID" sz="1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DropdownButton</a:t>
            </a:r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ID" sz="1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dropdownColor</a:t>
            </a:r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ID" sz="1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Colors.grey</a:t>
            </a:r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[100],</a:t>
            </a:r>
          </a:p>
          <a:p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hint: </a:t>
            </a:r>
            <a:r>
              <a:rPr lang="en-ID" sz="1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Text("</a:t>
            </a:r>
            <a:r>
              <a:rPr lang="en-ID" sz="1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tambah</a:t>
            </a:r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genre"),</a:t>
            </a:r>
          </a:p>
          <a:p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ID" sz="1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isDense</a:t>
            </a:r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false,</a:t>
            </a:r>
          </a:p>
          <a:p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items: </a:t>
            </a:r>
            <a:r>
              <a:rPr lang="en-ID" sz="1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genres.map</a:t>
            </a:r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((gen) {</a:t>
            </a:r>
          </a:p>
          <a:p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return </a:t>
            </a:r>
            <a:r>
              <a:rPr lang="en-ID" sz="1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DropdownMenuItem</a:t>
            </a:r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value: </a:t>
            </a:r>
            <a:r>
              <a:rPr lang="en-ID" sz="1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gen.genre_id</a:t>
            </a:r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child: Column(children: &lt;Widget&gt;[</a:t>
            </a:r>
          </a:p>
          <a:p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Text(</a:t>
            </a:r>
            <a:r>
              <a:rPr lang="en-ID" sz="1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gen.genre_name</a:t>
            </a:r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overflow: </a:t>
            </a:r>
            <a:r>
              <a:rPr lang="en-ID" sz="1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TextOverflow.visible</a:t>
            </a:r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]),</a:t>
            </a:r>
          </a:p>
          <a:p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);</a:t>
            </a:r>
          </a:p>
          <a:p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}).</a:t>
            </a:r>
            <a:r>
              <a:rPr lang="en-ID" sz="1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toList</a:t>
            </a:r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</a:t>
            </a:r>
          </a:p>
          <a:p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ID" sz="11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onChanged</a:t>
            </a:r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(value) {});</a:t>
            </a:r>
          </a:p>
          <a:p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 </a:t>
            </a:r>
          </a:p>
          <a:p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});</a:t>
            </a:r>
          </a:p>
          <a:p>
            <a:r>
              <a:rPr lang="en-ID" sz="11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484515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EDDA25E-D8A5-4843-BC9A-12E209876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Combo genre (4)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6114CB-97A2-904D-905C-71C83330384D}"/>
              </a:ext>
            </a:extLst>
          </p:cNvPr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 descr="Google's Flutter framework spreads its wings and goes multi-platform |  TechCrunch">
            <a:extLst>
              <a:ext uri="{FF2B5EF4-FFF2-40B4-BE49-F238E27FC236}">
                <a16:creationId xmlns:a16="http://schemas.microsoft.com/office/drawing/2014/main" id="{EE9040F4-3F08-C747-85E7-60D958E29E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CE909D-8AD3-D94D-9DED-4E30099EF324}"/>
              </a:ext>
            </a:extLst>
          </p:cNvPr>
          <p:cNvSpPr/>
          <p:nvPr/>
        </p:nvSpPr>
        <p:spPr>
          <a:xfrm>
            <a:off x="64135" y="731148"/>
            <a:ext cx="8339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/>
              <a:t>Call </a:t>
            </a:r>
            <a:r>
              <a:rPr lang="en-ID" dirty="0" err="1"/>
              <a:t>generateComboGenre</a:t>
            </a:r>
            <a:r>
              <a:rPr lang="en-ID" dirty="0"/>
              <a:t>() in </a:t>
            </a:r>
            <a:r>
              <a:rPr lang="en-ID" dirty="0" err="1"/>
              <a:t>bacaData</a:t>
            </a:r>
            <a:endParaRPr lang="en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0B64C8-16E3-7B42-B919-9BD78B0012B7}"/>
              </a:ext>
            </a:extLst>
          </p:cNvPr>
          <p:cNvSpPr/>
          <p:nvPr/>
        </p:nvSpPr>
        <p:spPr>
          <a:xfrm>
            <a:off x="297551" y="1620776"/>
            <a:ext cx="4572000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Padding(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padding: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EdgeInsets.symmetric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(vertical: 16.0),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child: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comboGenre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endParaRPr lang="en-ID" sz="1200" dirty="0">
              <a:solidFill>
                <a:srgbClr val="FF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6D0B0F-F5F4-EB41-A5A8-C1675019813D}"/>
              </a:ext>
            </a:extLst>
          </p:cNvPr>
          <p:cNvSpPr/>
          <p:nvPr/>
        </p:nvSpPr>
        <p:spPr>
          <a:xfrm>
            <a:off x="247015" y="133707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D" dirty="0"/>
              <a:t>Add the combo below genre list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284DC2-C7A5-7A43-8DA5-D3562FDD70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062" y="585789"/>
            <a:ext cx="2069838" cy="43922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FCFB3D-CA22-0D49-ACA4-01D79CB570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8587" y="576943"/>
            <a:ext cx="2069838" cy="439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15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77174F-88E4-E24D-B780-A1974B685E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229600" cy="576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rgbClr val="000090"/>
                </a:solidFill>
              </a:rPr>
              <a:t>Prepare </a:t>
            </a:r>
            <a:r>
              <a:rPr lang="en-US" sz="3600" b="1" dirty="0" err="1">
                <a:solidFill>
                  <a:srgbClr val="000090"/>
                </a:solidFill>
              </a:rPr>
              <a:t>addmoviegenre</a:t>
            </a:r>
            <a:r>
              <a:rPr lang="en-US" sz="3600" b="1" dirty="0">
                <a:solidFill>
                  <a:srgbClr val="000090"/>
                </a:solidFill>
              </a:rPr>
              <a:t> web service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202F5E-8D77-5F4A-9821-3CEB1DCA4540}"/>
              </a:ext>
            </a:extLst>
          </p:cNvPr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utoShape 4" descr="Google's Flutter framework spreads its wings and goes multi-platform |  TechCrunch">
            <a:extLst>
              <a:ext uri="{FF2B5EF4-FFF2-40B4-BE49-F238E27FC236}">
                <a16:creationId xmlns:a16="http://schemas.microsoft.com/office/drawing/2014/main" id="{0F39E9A2-4CEC-AB47-A742-0CF789A100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3F6D9D-0276-B144-B7A5-12138DAC7AF0}"/>
              </a:ext>
            </a:extLst>
          </p:cNvPr>
          <p:cNvSpPr/>
          <p:nvPr/>
        </p:nvSpPr>
        <p:spPr>
          <a:xfrm>
            <a:off x="243840" y="863590"/>
            <a:ext cx="8229600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…..</a:t>
            </a:r>
          </a:p>
          <a:p>
            <a:r>
              <a:rPr lang="en-US" sz="1600" dirty="0">
                <a:solidFill>
                  <a:srgbClr val="FF0000"/>
                </a:solidFill>
              </a:rPr>
              <a:t>extract($_POST);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 $</a:t>
            </a:r>
            <a:r>
              <a:rPr lang="en-US" sz="1600" dirty="0" err="1">
                <a:solidFill>
                  <a:srgbClr val="FF0000"/>
                </a:solidFill>
              </a:rPr>
              <a:t>sql</a:t>
            </a:r>
            <a:r>
              <a:rPr lang="en-US" sz="1600" dirty="0">
                <a:solidFill>
                  <a:srgbClr val="FF0000"/>
                </a:solidFill>
              </a:rPr>
              <a:t>="INSERT INTO </a:t>
            </a:r>
            <a:r>
              <a:rPr lang="en-US" sz="1600" dirty="0" err="1">
                <a:solidFill>
                  <a:srgbClr val="FF0000"/>
                </a:solidFill>
              </a:rPr>
              <a:t>movie_genres</a:t>
            </a:r>
            <a:r>
              <a:rPr lang="en-US" sz="1600" dirty="0">
                <a:solidFill>
                  <a:srgbClr val="FF0000"/>
                </a:solidFill>
              </a:rPr>
              <a:t>(</a:t>
            </a:r>
            <a:r>
              <a:rPr lang="en-US" sz="1600" dirty="0" err="1">
                <a:solidFill>
                  <a:srgbClr val="FF0000"/>
                </a:solidFill>
              </a:rPr>
              <a:t>movie_id,genre_id</a:t>
            </a:r>
            <a:r>
              <a:rPr lang="en-US" sz="1600" dirty="0">
                <a:solidFill>
                  <a:srgbClr val="FF0000"/>
                </a:solidFill>
              </a:rPr>
              <a:t>)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 VALUES(?,?)";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 $</a:t>
            </a:r>
            <a:r>
              <a:rPr lang="en-US" sz="1600" dirty="0" err="1">
                <a:solidFill>
                  <a:srgbClr val="FF0000"/>
                </a:solidFill>
              </a:rPr>
              <a:t>stmt</a:t>
            </a:r>
            <a:r>
              <a:rPr lang="en-US" sz="1600" dirty="0">
                <a:solidFill>
                  <a:srgbClr val="FF0000"/>
                </a:solidFill>
              </a:rPr>
              <a:t>=$conn-&gt;prepare($</a:t>
            </a:r>
            <a:r>
              <a:rPr lang="en-US" sz="1600" dirty="0" err="1">
                <a:solidFill>
                  <a:srgbClr val="FF0000"/>
                </a:solidFill>
              </a:rPr>
              <a:t>sql</a:t>
            </a:r>
            <a:r>
              <a:rPr lang="en-US" sz="1600" dirty="0">
                <a:solidFill>
                  <a:srgbClr val="FF0000"/>
                </a:solidFill>
              </a:rPr>
              <a:t>);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 $</a:t>
            </a:r>
            <a:r>
              <a:rPr lang="en-US" sz="1600" dirty="0" err="1">
                <a:solidFill>
                  <a:srgbClr val="FF0000"/>
                </a:solidFill>
              </a:rPr>
              <a:t>stmt</a:t>
            </a:r>
            <a:r>
              <a:rPr lang="en-US" sz="1600" dirty="0">
                <a:solidFill>
                  <a:srgbClr val="FF0000"/>
                </a:solidFill>
              </a:rPr>
              <a:t>-&gt;</a:t>
            </a:r>
            <a:r>
              <a:rPr lang="en-US" sz="1600" dirty="0" err="1">
                <a:solidFill>
                  <a:srgbClr val="FF0000"/>
                </a:solidFill>
              </a:rPr>
              <a:t>bind_param</a:t>
            </a:r>
            <a:r>
              <a:rPr lang="en-US" sz="1600" dirty="0">
                <a:solidFill>
                  <a:srgbClr val="FF0000"/>
                </a:solidFill>
              </a:rPr>
              <a:t>("dd",$movie_id,$</a:t>
            </a:r>
            <a:r>
              <a:rPr lang="en-US" sz="1600" dirty="0" err="1">
                <a:solidFill>
                  <a:srgbClr val="FF0000"/>
                </a:solidFill>
              </a:rPr>
              <a:t>genre_id</a:t>
            </a:r>
            <a:r>
              <a:rPr lang="en-US" sz="1600" dirty="0">
                <a:solidFill>
                  <a:srgbClr val="FF0000"/>
                </a:solidFill>
              </a:rPr>
              <a:t>);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 $</a:t>
            </a:r>
            <a:r>
              <a:rPr lang="en-US" sz="1600" dirty="0" err="1">
                <a:solidFill>
                  <a:srgbClr val="FF0000"/>
                </a:solidFill>
              </a:rPr>
              <a:t>stmt</a:t>
            </a:r>
            <a:r>
              <a:rPr lang="en-US" sz="1600" dirty="0">
                <a:solidFill>
                  <a:srgbClr val="FF0000"/>
                </a:solidFill>
              </a:rPr>
              <a:t>-&gt;execute();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 if ($</a:t>
            </a:r>
            <a:r>
              <a:rPr lang="en-US" sz="1600" dirty="0" err="1">
                <a:solidFill>
                  <a:srgbClr val="FF0000"/>
                </a:solidFill>
              </a:rPr>
              <a:t>stmt</a:t>
            </a:r>
            <a:r>
              <a:rPr lang="en-US" sz="1600" dirty="0">
                <a:solidFill>
                  <a:srgbClr val="FF0000"/>
                </a:solidFill>
              </a:rPr>
              <a:t>-&gt;</a:t>
            </a:r>
            <a:r>
              <a:rPr lang="en-US" sz="1600" dirty="0" err="1">
                <a:solidFill>
                  <a:srgbClr val="FF0000"/>
                </a:solidFill>
              </a:rPr>
              <a:t>affected_rows</a:t>
            </a:r>
            <a:r>
              <a:rPr lang="en-US" sz="1600" dirty="0">
                <a:solidFill>
                  <a:srgbClr val="FF0000"/>
                </a:solidFill>
              </a:rPr>
              <a:t> &gt; 0) {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     $</a:t>
            </a:r>
            <a:r>
              <a:rPr lang="en-US" sz="1600" dirty="0" err="1">
                <a:solidFill>
                  <a:srgbClr val="FF0000"/>
                </a:solidFill>
              </a:rPr>
              <a:t>arr</a:t>
            </a:r>
            <a:r>
              <a:rPr lang="en-US" sz="1600" dirty="0">
                <a:solidFill>
                  <a:srgbClr val="FF0000"/>
                </a:solidFill>
              </a:rPr>
              <a:t>=["result"=&gt;"</a:t>
            </a:r>
            <a:r>
              <a:rPr lang="en-US" sz="1600" dirty="0" err="1">
                <a:solidFill>
                  <a:srgbClr val="FF0000"/>
                </a:solidFill>
              </a:rPr>
              <a:t>success","id</a:t>
            </a:r>
            <a:r>
              <a:rPr lang="en-US" sz="1600" dirty="0">
                <a:solidFill>
                  <a:srgbClr val="FF0000"/>
                </a:solidFill>
              </a:rPr>
              <a:t>"=&gt;$conn-&gt;</a:t>
            </a:r>
            <a:r>
              <a:rPr lang="en-US" sz="1600" dirty="0" err="1">
                <a:solidFill>
                  <a:srgbClr val="FF0000"/>
                </a:solidFill>
              </a:rPr>
              <a:t>insert_id</a:t>
            </a:r>
            <a:r>
              <a:rPr lang="en-US" sz="1600" dirty="0">
                <a:solidFill>
                  <a:srgbClr val="FF0000"/>
                </a:solidFill>
              </a:rPr>
              <a:t>];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 } else {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     $</a:t>
            </a:r>
            <a:r>
              <a:rPr lang="en-US" sz="1600" dirty="0" err="1">
                <a:solidFill>
                  <a:srgbClr val="FF0000"/>
                </a:solidFill>
              </a:rPr>
              <a:t>arr</a:t>
            </a:r>
            <a:r>
              <a:rPr lang="en-US" sz="1600" dirty="0">
                <a:solidFill>
                  <a:srgbClr val="FF0000"/>
                </a:solidFill>
              </a:rPr>
              <a:t>=["result"=&gt;"</a:t>
            </a:r>
            <a:r>
              <a:rPr lang="en-US" sz="1600" dirty="0" err="1">
                <a:solidFill>
                  <a:srgbClr val="FF0000"/>
                </a:solidFill>
              </a:rPr>
              <a:t>fail","Error</a:t>
            </a:r>
            <a:r>
              <a:rPr lang="en-US" sz="1600" dirty="0">
                <a:solidFill>
                  <a:srgbClr val="FF0000"/>
                </a:solidFill>
              </a:rPr>
              <a:t>"=&gt;$conn-&gt;error];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 }</a:t>
            </a:r>
          </a:p>
          <a:p>
            <a:r>
              <a:rPr lang="en-US" sz="1600" dirty="0">
                <a:solidFill>
                  <a:srgbClr val="FF0000"/>
                </a:solidFill>
              </a:rPr>
              <a:t>	echo </a:t>
            </a:r>
            <a:r>
              <a:rPr lang="en-US" sz="1600" dirty="0" err="1">
                <a:solidFill>
                  <a:srgbClr val="FF0000"/>
                </a:solidFill>
              </a:rPr>
              <a:t>json_encode</a:t>
            </a:r>
            <a:r>
              <a:rPr lang="en-US" sz="1600" dirty="0">
                <a:solidFill>
                  <a:srgbClr val="FF0000"/>
                </a:solidFill>
              </a:rPr>
              <a:t>($</a:t>
            </a:r>
            <a:r>
              <a:rPr lang="en-US" sz="1600" dirty="0" err="1">
                <a:solidFill>
                  <a:srgbClr val="FF0000"/>
                </a:solidFill>
              </a:rPr>
              <a:t>arr</a:t>
            </a:r>
            <a:r>
              <a:rPr lang="en-US" sz="1600" dirty="0">
                <a:solidFill>
                  <a:srgbClr val="FF000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10265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77174F-88E4-E24D-B780-A1974B685E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229600" cy="576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rgbClr val="000090"/>
                </a:solidFill>
              </a:rPr>
              <a:t>Save movie genre and reread data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202F5E-8D77-5F4A-9821-3CEB1DCA4540}"/>
              </a:ext>
            </a:extLst>
          </p:cNvPr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utoShape 4" descr="Google's Flutter framework spreads its wings and goes multi-platform |  TechCrunch">
            <a:extLst>
              <a:ext uri="{FF2B5EF4-FFF2-40B4-BE49-F238E27FC236}">
                <a16:creationId xmlns:a16="http://schemas.microsoft.com/office/drawing/2014/main" id="{0F39E9A2-4CEC-AB47-A742-0CF789A100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3F6D9D-0276-B144-B7A5-12138DAC7AF0}"/>
              </a:ext>
            </a:extLst>
          </p:cNvPr>
          <p:cNvSpPr/>
          <p:nvPr/>
        </p:nvSpPr>
        <p:spPr>
          <a:xfrm>
            <a:off x="243840" y="863590"/>
            <a:ext cx="8229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Calling web service.                                                     in </a:t>
            </a:r>
            <a:r>
              <a:rPr lang="en-US" dirty="0" err="1"/>
              <a:t>onChange</a:t>
            </a:r>
            <a:r>
              <a:rPr lang="en-US" dirty="0"/>
              <a:t>: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ID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addGenre</a:t>
            </a:r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ID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genre_id</a:t>
            </a:r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async {</a:t>
            </a:r>
          </a:p>
          <a:p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final response = await </a:t>
            </a:r>
            <a:r>
              <a:rPr lang="en-ID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http.post</a:t>
            </a:r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ID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Uri.parse</a:t>
            </a:r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("https://</a:t>
            </a:r>
            <a:r>
              <a:rPr lang="en-ID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ubaya.xyz</a:t>
            </a:r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/flutter/</a:t>
            </a:r>
            <a:r>
              <a:rPr lang="en-ID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daniel</a:t>
            </a:r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ID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addmoviegenre.php</a:t>
            </a:r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"),</a:t>
            </a:r>
          </a:p>
          <a:p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body: {'</a:t>
            </a:r>
            <a:r>
              <a:rPr lang="en-ID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genre_id</a:t>
            </a:r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 </a:t>
            </a:r>
            <a:r>
              <a:rPr lang="en-ID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genre_id.toString</a:t>
            </a:r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 '</a:t>
            </a:r>
            <a:r>
              <a:rPr lang="en-ID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movie_id</a:t>
            </a:r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 </a:t>
            </a:r>
            <a:r>
              <a:rPr lang="en-ID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widget.movieID.toString</a:t>
            </a:r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</a:t>
            </a:r>
            <a:r>
              <a:rPr lang="en-ID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response.statusCode</a:t>
            </a:r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200) {</a:t>
            </a:r>
          </a:p>
          <a:p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print(</a:t>
            </a:r>
            <a:r>
              <a:rPr lang="en-ID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response.body</a:t>
            </a:r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Map json = </a:t>
            </a:r>
            <a:r>
              <a:rPr lang="en-ID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jsonDecode</a:t>
            </a:r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ID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response.body</a:t>
            </a:r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(json['result'] == 'success') {</a:t>
            </a:r>
          </a:p>
          <a:p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ID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ScaffoldMessenger.of</a:t>
            </a:r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(context)</a:t>
            </a:r>
          </a:p>
          <a:p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.</a:t>
            </a:r>
            <a:r>
              <a:rPr lang="en-ID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showSnackBar</a:t>
            </a:r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ID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SnackBar</a:t>
            </a:r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(content: Text('</a:t>
            </a:r>
            <a:r>
              <a:rPr lang="en-ID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Sukses</a:t>
            </a:r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D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menambah</a:t>
            </a:r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genre')));</a:t>
            </a:r>
          </a:p>
          <a:p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ID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setState</a:t>
            </a:r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(() {</a:t>
            </a:r>
          </a:p>
          <a:p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ID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bacaData</a:t>
            </a:r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});</a:t>
            </a:r>
          </a:p>
          <a:p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 else {</a:t>
            </a:r>
          </a:p>
          <a:p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throw Exception('Failed to read API');</a:t>
            </a:r>
          </a:p>
          <a:p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ID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ID" sz="1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9F1556-1B08-B044-874F-7570B20304BD}"/>
              </a:ext>
            </a:extLst>
          </p:cNvPr>
          <p:cNvSpPr/>
          <p:nvPr/>
        </p:nvSpPr>
        <p:spPr>
          <a:xfrm>
            <a:off x="5492931" y="721406"/>
            <a:ext cx="34964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ID" dirty="0">
                <a:latin typeface="Helvetica Neue" panose="02000503000000020004" pitchFamily="2" charset="0"/>
              </a:rPr>
            </a:br>
            <a:endParaRPr lang="en-ID" dirty="0">
              <a:latin typeface="Helvetica Neue" panose="02000503000000020004" pitchFamily="2" charset="0"/>
            </a:endParaRPr>
          </a:p>
          <a:p>
            <a:r>
              <a:rPr lang="en-ID" dirty="0">
                <a:latin typeface="Helvetica Neue" panose="02000503000000020004" pitchFamily="2" charset="0"/>
              </a:rPr>
              <a:t>         </a:t>
            </a:r>
            <a:r>
              <a:rPr lang="en-ID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onChanged</a:t>
            </a:r>
            <a:r>
              <a:rPr lang="en-ID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(value) {</a:t>
            </a:r>
          </a:p>
          <a:p>
            <a:r>
              <a:rPr lang="en-ID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ID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addGenre</a:t>
            </a:r>
            <a:r>
              <a:rPr lang="en-ID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(value);</a:t>
            </a:r>
          </a:p>
          <a:p>
            <a:r>
              <a:rPr lang="en-ID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});</a:t>
            </a:r>
          </a:p>
          <a:p>
            <a:endParaRPr lang="en-ID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852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7544" y="2180036"/>
            <a:ext cx="5424055" cy="752509"/>
          </a:xfrm>
        </p:spPr>
        <p:txBody>
          <a:bodyPr>
            <a:noAutofit/>
          </a:bodyPr>
          <a:lstStyle/>
          <a:p>
            <a:pPr algn="l"/>
            <a:r>
              <a:rPr lang="en-US" sz="5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Exercise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27907" y="2012758"/>
            <a:ext cx="1789545" cy="1391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199896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Exercise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blob:https://web.whatsapp.com/4be9237d-cfc1-462e-ba51-978e9348df0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0375" y="831273"/>
            <a:ext cx="83748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Create webservice to delete a certain genre in the movie  (parameter: </a:t>
            </a:r>
            <a:r>
              <a:rPr lang="en-US" sz="2000" dirty="0" err="1"/>
              <a:t>movie_id</a:t>
            </a:r>
            <a:r>
              <a:rPr lang="en-US" sz="2000" dirty="0"/>
              <a:t> and </a:t>
            </a:r>
            <a:r>
              <a:rPr lang="en-US" sz="2000" dirty="0" err="1"/>
              <a:t>genre_id</a:t>
            </a:r>
            <a:r>
              <a:rPr lang="en-US" sz="2000" dirty="0"/>
              <a:t>). </a:t>
            </a:r>
          </a:p>
          <a:p>
            <a:r>
              <a:rPr lang="en-US" sz="2000" dirty="0"/>
              <a:t>Add an X button in each genre in the movie. When user click the button call above web service and re read the data.</a:t>
            </a:r>
          </a:p>
          <a:p>
            <a:endParaRPr lang="en-US" sz="2000" dirty="0"/>
          </a:p>
          <a:p>
            <a:r>
              <a:rPr lang="en-US" sz="2000" dirty="0"/>
              <a:t>Upload your </a:t>
            </a:r>
            <a:r>
              <a:rPr lang="en-US" sz="2000" dirty="0" err="1"/>
              <a:t>editpopmovie.dart</a:t>
            </a:r>
            <a:r>
              <a:rPr lang="en-US" sz="2000" dirty="0"/>
              <a:t> to ULS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4C8FB-B8CF-6B21-642C-67067B7B8D9F}"/>
              </a:ext>
            </a:extLst>
          </p:cNvPr>
          <p:cNvSpPr txBox="1"/>
          <p:nvPr/>
        </p:nvSpPr>
        <p:spPr>
          <a:xfrm>
            <a:off x="460375" y="3474937"/>
            <a:ext cx="46482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finish now </a:t>
            </a:r>
            <a:r>
              <a:rPr lang="en-US" sz="1400" dirty="0">
                <a:sym typeface="Wingdings" pitchFamily="2" charset="2"/>
              </a:rPr>
              <a:t> 100</a:t>
            </a:r>
          </a:p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finish today  95</a:t>
            </a:r>
          </a:p>
          <a:p>
            <a:r>
              <a:rPr lang="en-US" sz="1400" dirty="0">
                <a:sym typeface="Wingdings" pitchFamily="2" charset="2"/>
              </a:rPr>
              <a:t>finish tomorrow  90</a:t>
            </a:r>
          </a:p>
          <a:p>
            <a:r>
              <a:rPr lang="en-US" sz="1400" dirty="0">
                <a:sym typeface="Wingdings" pitchFamily="2" charset="2"/>
              </a:rPr>
              <a:t>finish before next week 85</a:t>
            </a:r>
          </a:p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finish after next week  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48107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197763" y="1941627"/>
            <a:ext cx="3946237" cy="17518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whatsapp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: 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0818586185</a:t>
            </a:r>
            <a:b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email : </a:t>
            </a:r>
            <a:b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daniel@staff.ubaya.ac.id</a:t>
            </a:r>
            <a:b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4862945" y="778274"/>
            <a:ext cx="3946237" cy="4070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578" name="Picture 2" descr="Blue-man-Questions-Commen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657" y="547551"/>
            <a:ext cx="4474288" cy="46242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9777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Page preparation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783771"/>
            <a:ext cx="8229600" cy="3810852"/>
          </a:xfrm>
        </p:spPr>
        <p:txBody>
          <a:bodyPr>
            <a:normAutofit/>
          </a:bodyPr>
          <a:lstStyle/>
          <a:p>
            <a:pPr marL="0" lvl="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100"/>
              <a:buNone/>
            </a:pPr>
            <a:r>
              <a:rPr lang="en-US" sz="2000" dirty="0"/>
              <a:t>Prepare a page for editing. It can be similar with our previous submission form, but with all field already filled in. </a:t>
            </a:r>
          </a:p>
          <a:p>
            <a:pPr marL="0" lvl="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100"/>
              <a:buNone/>
            </a:pPr>
            <a:r>
              <a:rPr lang="en-US" sz="2000" dirty="0"/>
              <a:t>It is called with a parameter, similar with detail movie page. The parameter is </a:t>
            </a:r>
            <a:r>
              <a:rPr lang="en-US" sz="2000" dirty="0" err="1"/>
              <a:t>movie_id</a:t>
            </a:r>
            <a:r>
              <a:rPr lang="en-US" sz="2000" dirty="0"/>
              <a:t>. This page will be called from 2 places:</a:t>
            </a:r>
          </a:p>
          <a:p>
            <a:pPr marL="0" lvl="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100"/>
              <a:buNone/>
            </a:pPr>
            <a:r>
              <a:rPr lang="en-US" sz="2000" dirty="0"/>
              <a:t> - In the detail movie page</a:t>
            </a:r>
          </a:p>
          <a:p>
            <a:pPr marL="0" lvl="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100"/>
              <a:buNone/>
            </a:pPr>
            <a:r>
              <a:rPr lang="en-US" sz="2000" dirty="0"/>
              <a:t> - Right after save new movie.</a:t>
            </a:r>
          </a:p>
          <a:p>
            <a:pPr marL="0" lvl="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100"/>
              <a:buNone/>
            </a:pPr>
            <a:r>
              <a:rPr lang="en-US" sz="2000" dirty="0"/>
              <a:t>We name it </a:t>
            </a:r>
            <a:r>
              <a:rPr lang="en-US" sz="2000" dirty="0" err="1"/>
              <a:t>editpopmovie.dart</a:t>
            </a:r>
            <a:r>
              <a:rPr lang="en-US" sz="2000" dirty="0"/>
              <a:t>, using stateful skeleton.</a:t>
            </a:r>
            <a:endParaRPr lang="en-US" sz="14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48107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 err="1">
                <a:solidFill>
                  <a:srgbClr val="000090"/>
                </a:solidFill>
              </a:rPr>
              <a:t>editpopmovie.dart</a:t>
            </a:r>
            <a:endParaRPr lang="en-US" sz="3600" b="1" dirty="0">
              <a:solidFill>
                <a:srgbClr val="00009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F74E94-977A-AB4F-8B13-3AAC52D9B646}"/>
              </a:ext>
            </a:extLst>
          </p:cNvPr>
          <p:cNvSpPr/>
          <p:nvPr/>
        </p:nvSpPr>
        <p:spPr>
          <a:xfrm>
            <a:off x="-241540" y="850492"/>
            <a:ext cx="48135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ID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EditPopMovie</a:t>
            </a:r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extends </a:t>
            </a:r>
            <a:r>
              <a:rPr lang="en-ID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StatefulWidget</a:t>
            </a:r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lvl="1"/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int </a:t>
            </a:r>
            <a:r>
              <a:rPr lang="en-ID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movieID</a:t>
            </a:r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1"/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ID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EditPopMovie</a:t>
            </a:r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({</a:t>
            </a:r>
            <a:r>
              <a:rPr lang="en-ID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super.key</a:t>
            </a:r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required </a:t>
            </a:r>
            <a:r>
              <a:rPr lang="en-ID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this.movieID</a:t>
            </a:r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pPr lvl="1"/>
            <a:endParaRPr lang="en-ID" sz="1200" dirty="0">
              <a:solidFill>
                <a:srgbClr val="FF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@override</a:t>
            </a:r>
          </a:p>
          <a:p>
            <a:pPr lvl="1"/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ID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EditPopMovieState</a:t>
            </a:r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D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createState</a:t>
            </a:r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lvl="1"/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ID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EditPopMovieState</a:t>
            </a:r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1"/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lvl="1"/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008CC-768E-5E42-B37B-35941B9DF623}"/>
              </a:ext>
            </a:extLst>
          </p:cNvPr>
          <p:cNvSpPr/>
          <p:nvPr/>
        </p:nvSpPr>
        <p:spPr>
          <a:xfrm>
            <a:off x="4572000" y="721406"/>
            <a:ext cx="4572000" cy="36009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EditPopMovieState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extends State&lt;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EditPopMovie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final _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formKey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GlobalKey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FormState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&gt;();</a:t>
            </a:r>
          </a:p>
          <a:p>
            <a:endParaRPr lang="en-ID" sz="1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@override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Widget build(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BuildContext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context) {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Scaffold(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appBar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AppBar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title: Text("Edit Popular Movie"),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),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body: Form(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key: _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formKey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child: Column(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children: &lt;Widget&gt;[Text(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widget.movieID.toString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())],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),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));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BBC709-082E-BF4F-A450-0903E086C749}"/>
              </a:ext>
            </a:extLst>
          </p:cNvPr>
          <p:cNvCxnSpPr/>
          <p:nvPr/>
        </p:nvCxnSpPr>
        <p:spPr>
          <a:xfrm>
            <a:off x="4451230" y="596239"/>
            <a:ext cx="0" cy="41482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967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8C5B27D-E9B3-C44C-BD13-373172E551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0571" y="777557"/>
            <a:ext cx="1908619" cy="4050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 Update </a:t>
            </a:r>
            <a:r>
              <a:rPr lang="en-US" sz="3600" b="1" dirty="0" err="1">
                <a:solidFill>
                  <a:srgbClr val="000090"/>
                </a:solidFill>
              </a:rPr>
              <a:t>detailpop</a:t>
            </a:r>
            <a:endParaRPr lang="en-US" sz="3600" b="1" dirty="0">
              <a:solidFill>
                <a:srgbClr val="00009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F74E94-977A-AB4F-8B13-3AAC52D9B646}"/>
              </a:ext>
            </a:extLst>
          </p:cNvPr>
          <p:cNvSpPr/>
          <p:nvPr/>
        </p:nvSpPr>
        <p:spPr>
          <a:xfrm>
            <a:off x="-785865" y="741094"/>
            <a:ext cx="603198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Padding(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padding: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EdgeInsets.all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(10),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child: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ElevatedButton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child: Text('Edit'),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onPressed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() {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Navigator.push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context,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MaterialPageRoute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builder: (context) =&gt;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EditPopMovie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movieID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ID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widget.movieID</a:t>
            </a:r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),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);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},</a:t>
            </a:r>
          </a:p>
          <a:p>
            <a:r>
              <a:rPr lang="en-ID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)),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8B9C78-B9DC-3440-B48F-91B0575745F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2141" y="777557"/>
            <a:ext cx="1908619" cy="405013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E676A6D-9CDD-A042-ADA5-6ECE220C523F}"/>
              </a:ext>
            </a:extLst>
          </p:cNvPr>
          <p:cNvSpPr/>
          <p:nvPr/>
        </p:nvSpPr>
        <p:spPr>
          <a:xfrm>
            <a:off x="5164183" y="3518263"/>
            <a:ext cx="783771" cy="4876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54CC70-AD4D-544A-9442-7AF03356B16C}"/>
              </a:ext>
            </a:extLst>
          </p:cNvPr>
          <p:cNvCxnSpPr>
            <a:cxnSpLocks/>
          </p:cNvCxnSpPr>
          <p:nvPr/>
        </p:nvCxnSpPr>
        <p:spPr>
          <a:xfrm flipV="1">
            <a:off x="5930107" y="1461407"/>
            <a:ext cx="1081305" cy="22206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340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Fetch Data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8AB5D1-9E14-D24F-B5C0-FC07E73E5CDD}"/>
              </a:ext>
            </a:extLst>
          </p:cNvPr>
          <p:cNvSpPr/>
          <p:nvPr/>
        </p:nvSpPr>
        <p:spPr>
          <a:xfrm>
            <a:off x="281851" y="1572909"/>
            <a:ext cx="446216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PopMovie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 _pm;</a:t>
            </a:r>
          </a:p>
          <a:p>
            <a:b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Future&lt;String&gt;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fetchData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async {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final response = await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http.post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Uri.parse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("https://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ubaya.xyz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/flutter/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daniel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detailmovie.php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body: {'id':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widget.movieID.toString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()});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response.statusCode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200) {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return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response.body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 else {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throw Exception('Failed to read API');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endParaRPr lang="en-ID" sz="1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5B8B4D-9AAD-A742-9AD4-0F37DFDBD599}"/>
              </a:ext>
            </a:extLst>
          </p:cNvPr>
          <p:cNvSpPr/>
          <p:nvPr/>
        </p:nvSpPr>
        <p:spPr>
          <a:xfrm>
            <a:off x="155575" y="787374"/>
            <a:ext cx="799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Prepare a variable for storing </a:t>
            </a:r>
            <a:r>
              <a:rPr lang="en-US" dirty="0" err="1"/>
              <a:t>popmovie</a:t>
            </a:r>
            <a:r>
              <a:rPr lang="en-US" dirty="0"/>
              <a:t> and fill it with a fetching data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F5A547-BBFF-624A-B14E-3CB7D7ECBE34}"/>
              </a:ext>
            </a:extLst>
          </p:cNvPr>
          <p:cNvSpPr/>
          <p:nvPr/>
        </p:nvSpPr>
        <p:spPr>
          <a:xfrm>
            <a:off x="4608076" y="1771531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D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bacaData</a:t>
            </a:r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lvl="1"/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ID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fetchData</a:t>
            </a:r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().then((value) {</a:t>
            </a:r>
          </a:p>
          <a:p>
            <a:pPr lvl="1"/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Map </a:t>
            </a:r>
            <a:r>
              <a:rPr lang="en-ID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ID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jsonDecode</a:t>
            </a:r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(value);</a:t>
            </a:r>
          </a:p>
          <a:p>
            <a:pPr lvl="1"/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_pm = </a:t>
            </a:r>
            <a:r>
              <a:rPr lang="en-ID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PopMovie.fromJson</a:t>
            </a:r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(json['data']);</a:t>
            </a:r>
          </a:p>
          <a:p>
            <a:pPr lvl="1"/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ID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setState</a:t>
            </a:r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(() {});</a:t>
            </a:r>
          </a:p>
          <a:p>
            <a:pPr lvl="1"/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</a:p>
          <a:p>
            <a:pPr lvl="1"/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pPr lvl="1"/>
            <a:endParaRPr lang="en-ID" sz="1200" dirty="0">
              <a:solidFill>
                <a:srgbClr val="FF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446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Edit Title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8AB5D1-9E14-D24F-B5C0-FC07E73E5CDD}"/>
              </a:ext>
            </a:extLst>
          </p:cNvPr>
          <p:cNvSpPr/>
          <p:nvPr/>
        </p:nvSpPr>
        <p:spPr>
          <a:xfrm>
            <a:off x="155575" y="1526708"/>
            <a:ext cx="63976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TextEditingController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_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titleCont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TextEditingController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b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ID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143B60-2156-DD42-B8DD-A0829C2BC286}"/>
              </a:ext>
            </a:extLst>
          </p:cNvPr>
          <p:cNvSpPr/>
          <p:nvPr/>
        </p:nvSpPr>
        <p:spPr>
          <a:xfrm>
            <a:off x="155575" y="787374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initiate value in a </a:t>
            </a:r>
            <a:r>
              <a:rPr lang="en-US" dirty="0" err="1"/>
              <a:t>XXXFormField</a:t>
            </a:r>
            <a:r>
              <a:rPr lang="en-US" dirty="0"/>
              <a:t> , we need a controller to be attached on it.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91E626-B9C2-8542-B8C4-8D1C79615DB3}"/>
              </a:ext>
            </a:extLst>
          </p:cNvPr>
          <p:cNvSpPr/>
          <p:nvPr/>
        </p:nvSpPr>
        <p:spPr>
          <a:xfrm>
            <a:off x="155575" y="2028544"/>
            <a:ext cx="7776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Update </a:t>
            </a:r>
            <a:r>
              <a:rPr lang="en-US" dirty="0" err="1">
                <a:solidFill>
                  <a:srgbClr val="0070C0"/>
                </a:solidFill>
              </a:rPr>
              <a:t>bacaData</a:t>
            </a:r>
            <a:r>
              <a:rPr lang="en-US" dirty="0"/>
              <a:t>, fill text </a:t>
            </a:r>
            <a:r>
              <a:rPr lang="en-US" dirty="0" err="1"/>
              <a:t>attribut</a:t>
            </a:r>
            <a:r>
              <a:rPr lang="en-US" dirty="0"/>
              <a:t> of the controller. call </a:t>
            </a:r>
            <a:r>
              <a:rPr lang="en-US" dirty="0" err="1"/>
              <a:t>bacaData</a:t>
            </a:r>
            <a:r>
              <a:rPr lang="en-US" dirty="0"/>
              <a:t> in </a:t>
            </a:r>
            <a:r>
              <a:rPr lang="en-US" dirty="0" err="1"/>
              <a:t>initState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C7A88F-B931-4B45-AA8E-613BEDFA8FC6}"/>
              </a:ext>
            </a:extLst>
          </p:cNvPr>
          <p:cNvSpPr/>
          <p:nvPr/>
        </p:nvSpPr>
        <p:spPr>
          <a:xfrm>
            <a:off x="-161110" y="2450038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</a:t>
            </a:r>
            <a:r>
              <a:rPr lang="en-ID" sz="14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setState</a:t>
            </a:r>
            <a:r>
              <a:rPr lang="en-ID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(() {</a:t>
            </a:r>
          </a:p>
          <a:p>
            <a:r>
              <a:rPr lang="en-ID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		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titleCont.text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_</a:t>
            </a:r>
            <a:r>
              <a:rPr lang="en-ID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pm!.title</a:t>
            </a:r>
            <a:r>
              <a:rPr lang="en-ID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ID" sz="14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	});</a:t>
            </a:r>
          </a:p>
          <a:p>
            <a:endParaRPr lang="en-ID" sz="1400" dirty="0">
              <a:solidFill>
                <a:srgbClr val="FF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ABDD7B-0923-DA49-A486-ACBB2699767E}"/>
              </a:ext>
            </a:extLst>
          </p:cNvPr>
          <p:cNvSpPr/>
          <p:nvPr/>
        </p:nvSpPr>
        <p:spPr>
          <a:xfrm>
            <a:off x="4733112" y="257175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D" sz="14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@override</a:t>
            </a:r>
          </a:p>
          <a:p>
            <a:r>
              <a:rPr lang="en-ID" sz="14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void </a:t>
            </a:r>
            <a:r>
              <a:rPr lang="en-ID" sz="14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initState</a:t>
            </a:r>
            <a:r>
              <a:rPr lang="en-ID" sz="14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ID" sz="14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// TODO: implement </a:t>
            </a:r>
            <a:r>
              <a:rPr lang="en-ID" sz="14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initState</a:t>
            </a:r>
            <a:endParaRPr lang="en-ID" sz="1400" dirty="0">
              <a:solidFill>
                <a:srgbClr val="FF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D" sz="14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ID" sz="14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super.initState</a:t>
            </a:r>
            <a:r>
              <a:rPr lang="en-ID" sz="14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ID" sz="14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ID" sz="14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bacaData</a:t>
            </a:r>
            <a:r>
              <a:rPr lang="en-ID" sz="14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ID" sz="14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938410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Edit Title (2)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8AB5D1-9E14-D24F-B5C0-FC07E73E5CDD}"/>
              </a:ext>
            </a:extLst>
          </p:cNvPr>
          <p:cNvSpPr/>
          <p:nvPr/>
        </p:nvSpPr>
        <p:spPr>
          <a:xfrm>
            <a:off x="0" y="1157376"/>
            <a:ext cx="6397625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  Padding(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padding: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EdgeInsets.all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(10),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child: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TextFormField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decoration: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InputDecoration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labelText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'Title',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),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onChanged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(value) {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_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pm!.title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value;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},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controller: _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titleCont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validator: (value) {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if (value == null ||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value.isEmpty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return '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judul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harus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diisi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}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return null;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},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)),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143B60-2156-DD42-B8DD-A0829C2BC286}"/>
              </a:ext>
            </a:extLst>
          </p:cNvPr>
          <p:cNvSpPr/>
          <p:nvPr/>
        </p:nvSpPr>
        <p:spPr>
          <a:xfrm>
            <a:off x="155575" y="787374"/>
            <a:ext cx="1774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TextFormField</a:t>
            </a:r>
            <a:r>
              <a:rPr lang="en-US" dirty="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DFEFDA-824E-D641-9524-FAB8536338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3108" y="721406"/>
            <a:ext cx="1880098" cy="398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68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Edit Homepage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8AB5D1-9E14-D24F-B5C0-FC07E73E5CDD}"/>
              </a:ext>
            </a:extLst>
          </p:cNvPr>
          <p:cNvSpPr/>
          <p:nvPr/>
        </p:nvSpPr>
        <p:spPr>
          <a:xfrm>
            <a:off x="155575" y="1532295"/>
            <a:ext cx="3380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TextEditingController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_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homepageCont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TextEditingController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143B60-2156-DD42-B8DD-A0829C2BC286}"/>
              </a:ext>
            </a:extLst>
          </p:cNvPr>
          <p:cNvSpPr/>
          <p:nvPr/>
        </p:nvSpPr>
        <p:spPr>
          <a:xfrm>
            <a:off x="155575" y="1188709"/>
            <a:ext cx="2403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Prepare the controller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91E626-B9C2-8542-B8C4-8D1C79615DB3}"/>
              </a:ext>
            </a:extLst>
          </p:cNvPr>
          <p:cNvSpPr/>
          <p:nvPr/>
        </p:nvSpPr>
        <p:spPr>
          <a:xfrm>
            <a:off x="155575" y="1853453"/>
            <a:ext cx="19800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  <a:p>
            <a:r>
              <a:rPr lang="en-US" dirty="0"/>
              <a:t>Update </a:t>
            </a:r>
            <a:r>
              <a:rPr lang="en-US" dirty="0" err="1"/>
              <a:t>bacaData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C7A88F-B931-4B45-AA8E-613BEDFA8FC6}"/>
              </a:ext>
            </a:extLst>
          </p:cNvPr>
          <p:cNvSpPr/>
          <p:nvPr/>
        </p:nvSpPr>
        <p:spPr>
          <a:xfrm>
            <a:off x="-161110" y="2450038"/>
            <a:ext cx="33801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setState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(() {</a:t>
            </a:r>
          </a:p>
          <a:p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_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titleCont.text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_</a:t>
            </a:r>
            <a:r>
              <a:rPr lang="en-ID" sz="12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pm!.title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_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homepageCont.text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_</a:t>
            </a:r>
            <a:r>
              <a:rPr lang="en-ID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pm!.homepage</a:t>
            </a:r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ID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ID" sz="12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A7C7E6-D567-A440-A57E-327244AD7EF3}"/>
              </a:ext>
            </a:extLst>
          </p:cNvPr>
          <p:cNvSpPr/>
          <p:nvPr/>
        </p:nvSpPr>
        <p:spPr>
          <a:xfrm>
            <a:off x="155575" y="3827874"/>
            <a:ext cx="1710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TextFormField</a:t>
            </a:r>
            <a:r>
              <a:rPr lang="en-US" dirty="0"/>
              <a:t>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80B64E-784C-5A46-94AE-6DA7574F3C53}"/>
              </a:ext>
            </a:extLst>
          </p:cNvPr>
          <p:cNvSpPr/>
          <p:nvPr/>
        </p:nvSpPr>
        <p:spPr>
          <a:xfrm>
            <a:off x="2558797" y="911080"/>
            <a:ext cx="5517191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 Padding(	</a:t>
            </a:r>
          </a:p>
          <a:p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padding: </a:t>
            </a:r>
            <a:r>
              <a:rPr lang="en-ID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EdgeInsets.all</a:t>
            </a:r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(10),</a:t>
            </a:r>
          </a:p>
          <a:p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child: </a:t>
            </a:r>
            <a:r>
              <a:rPr lang="en-ID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TextFormField</a:t>
            </a:r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decoration: </a:t>
            </a:r>
            <a:r>
              <a:rPr lang="en-ID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							</a:t>
            </a:r>
            <a:r>
              <a:rPr lang="en-ID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InputDecoration</a:t>
            </a:r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  <a:r>
              <a:rPr lang="en-ID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labelText</a:t>
            </a:r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'Website',</a:t>
            </a:r>
          </a:p>
          <a:p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),</a:t>
            </a:r>
          </a:p>
          <a:p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ID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onChanged</a:t>
            </a:r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(value) {</a:t>
            </a:r>
          </a:p>
          <a:p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  _</a:t>
            </a:r>
            <a:r>
              <a:rPr lang="en-ID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pm!.homepage</a:t>
            </a:r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value;</a:t>
            </a:r>
          </a:p>
          <a:p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},</a:t>
            </a:r>
          </a:p>
          <a:p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controller: _</a:t>
            </a:r>
            <a:r>
              <a:rPr lang="en-ID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homepageCont</a:t>
            </a:r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validator: (value) {</a:t>
            </a:r>
          </a:p>
          <a:p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  if (value == null ||  !</a:t>
            </a:r>
            <a:r>
              <a:rPr lang="en-ID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Uri.parse</a:t>
            </a:r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(value).</a:t>
            </a:r>
            <a:r>
              <a:rPr lang="en-ID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isAbsolute</a:t>
            </a:r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    return '</a:t>
            </a:r>
            <a:r>
              <a:rPr lang="en-ID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alamat</a:t>
            </a:r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website salah';</a:t>
            </a:r>
          </a:p>
          <a:p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  }</a:t>
            </a:r>
          </a:p>
          <a:p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  return null;</a:t>
            </a:r>
          </a:p>
          <a:p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},</a:t>
            </a:r>
          </a:p>
          <a:p>
            <a:r>
              <a:rPr lang="en-ID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)),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D7752E-D82C-454A-9B2F-51C20F36C3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936" y="721406"/>
            <a:ext cx="1941294" cy="4119471"/>
          </a:xfrm>
          <a:prstGeom prst="rect">
            <a:avLst/>
          </a:prstGeom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31CBEE6D-7162-5815-B9F4-B5EB099F3297}"/>
              </a:ext>
            </a:extLst>
          </p:cNvPr>
          <p:cNvSpPr txBox="1"/>
          <p:nvPr/>
        </p:nvSpPr>
        <p:spPr>
          <a:xfrm>
            <a:off x="155575" y="607513"/>
            <a:ext cx="2965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Edit your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PopMovie</a:t>
            </a:r>
            <a:r>
              <a:rPr lang="en-US" dirty="0"/>
              <a:t> class as needed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8650713"/>
      </p:ext>
    </p:extLst>
  </p:cSld>
  <p:clrMapOvr>
    <a:masterClrMapping/>
  </p:clrMapOvr>
</p:sld>
</file>

<file path=ppt/theme/theme1.xml><?xml version="1.0" encoding="utf-8"?>
<a:theme xmlns:a="http://schemas.openxmlformats.org/drawingml/2006/main" name="Informatik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Informatika.potx</Template>
  <TotalTime>52438</TotalTime>
  <Words>3202</Words>
  <Application>Microsoft Office PowerPoint</Application>
  <PresentationFormat>On-screen Show (16:9)</PresentationFormat>
  <Paragraphs>515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Consolas</vt:lpstr>
      <vt:lpstr>Helvetica Neue</vt:lpstr>
      <vt:lpstr>Menlo</vt:lpstr>
      <vt:lpstr>Wingdings</vt:lpstr>
      <vt:lpstr>Informatika</vt:lpstr>
      <vt:lpstr>Web Service and Database Handling part 4  Editing and Adding Child data </vt:lpstr>
      <vt:lpstr>EDITING FOrm</vt:lpstr>
      <vt:lpstr>Page preparation </vt:lpstr>
      <vt:lpstr>editpopmovie.dart</vt:lpstr>
      <vt:lpstr> Update detailpop</vt:lpstr>
      <vt:lpstr>Fetch Data</vt:lpstr>
      <vt:lpstr>Edit Title</vt:lpstr>
      <vt:lpstr>Edit Title (2)</vt:lpstr>
      <vt:lpstr>Edit Homepage</vt:lpstr>
      <vt:lpstr>Edit Overview</vt:lpstr>
      <vt:lpstr>Update ReleaseDate</vt:lpstr>
      <vt:lpstr>Update Runtime</vt:lpstr>
      <vt:lpstr>Update URL</vt:lpstr>
      <vt:lpstr>The Web service</vt:lpstr>
      <vt:lpstr>Submit</vt:lpstr>
      <vt:lpstr>ADD CHILD DATA</vt:lpstr>
      <vt:lpstr>PowerPoint Presentation</vt:lpstr>
      <vt:lpstr>PowerPoint Presentation</vt:lpstr>
      <vt:lpstr>PowerPoint Presentation</vt:lpstr>
      <vt:lpstr>Combo genre </vt:lpstr>
      <vt:lpstr>Combo genre (2) </vt:lpstr>
      <vt:lpstr>About DropdownButton</vt:lpstr>
      <vt:lpstr>Combo genre (3) </vt:lpstr>
      <vt:lpstr>Combo genre (4) </vt:lpstr>
      <vt:lpstr>PowerPoint Presentation</vt:lpstr>
      <vt:lpstr>PowerPoint Presentation</vt:lpstr>
      <vt:lpstr>Exercise</vt:lpstr>
      <vt:lpstr>Exercise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4cdosen</cp:lastModifiedBy>
  <cp:revision>1170</cp:revision>
  <dcterms:created xsi:type="dcterms:W3CDTF">2010-04-12T23:12:02Z</dcterms:created>
  <dcterms:modified xsi:type="dcterms:W3CDTF">2024-11-20T05:02:33Z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